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70" r:id="rId3"/>
    <p:sldId id="271" r:id="rId4"/>
    <p:sldId id="269" r:id="rId5"/>
    <p:sldId id="256" r:id="rId6"/>
    <p:sldId id="258" r:id="rId7"/>
    <p:sldId id="259" r:id="rId8"/>
    <p:sldId id="260" r:id="rId9"/>
    <p:sldId id="262" r:id="rId10"/>
    <p:sldId id="272" r:id="rId11"/>
    <p:sldId id="264" r:id="rId12"/>
    <p:sldId id="265" r:id="rId13"/>
    <p:sldId id="266" r:id="rId14"/>
    <p:sldId id="267" r:id="rId15"/>
    <p:sldId id="273" r:id="rId16"/>
    <p:sldId id="274" r:id="rId17"/>
    <p:sldId id="275" r:id="rId18"/>
    <p:sldId id="276" r:id="rId19"/>
    <p:sldId id="277" r:id="rId20"/>
    <p:sldId id="278" r:id="rId21"/>
    <p:sldId id="279" r:id="rId22"/>
    <p:sldId id="280" r:id="rId23"/>
    <p:sldId id="281" r:id="rId2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6726"/>
    <a:srgbClr val="02565B"/>
    <a:srgbClr val="CD6073"/>
    <a:srgbClr val="5B23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8" d="100"/>
          <a:sy n="98" d="100"/>
        </p:scale>
        <p:origin x="-7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101C7A-400C-7A12-CDD5-76030AB92F99}"/>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2BAC0801-A616-2C66-5978-F600450AEE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EC8F5F39-7DF5-CE01-1C8F-1344ED5E45D7}"/>
              </a:ext>
            </a:extLst>
          </p:cNvPr>
          <p:cNvSpPr>
            <a:spLocks noGrp="1"/>
          </p:cNvSpPr>
          <p:nvPr>
            <p:ph type="dt" sz="half" idx="10"/>
          </p:nvPr>
        </p:nvSpPr>
        <p:spPr/>
        <p:txBody>
          <a:bodyPr/>
          <a:lstStyle/>
          <a:p>
            <a:fld id="{5CE56D00-137F-4328-8ED6-CFD619F04D51}" type="datetimeFigureOut">
              <a:rPr lang="da-DK" smtClean="0"/>
              <a:t>15-06-2026</a:t>
            </a:fld>
            <a:endParaRPr lang="da-DK"/>
          </a:p>
        </p:txBody>
      </p:sp>
      <p:sp>
        <p:nvSpPr>
          <p:cNvPr id="5" name="Pladsholder til sidefod 4">
            <a:extLst>
              <a:ext uri="{FF2B5EF4-FFF2-40B4-BE49-F238E27FC236}">
                <a16:creationId xmlns:a16="http://schemas.microsoft.com/office/drawing/2014/main" id="{AEDBC431-92E7-628D-3472-DC67C2AC969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9BB6430-064C-4A4B-416F-A2E348592D2C}"/>
              </a:ext>
            </a:extLst>
          </p:cNvPr>
          <p:cNvSpPr>
            <a:spLocks noGrp="1"/>
          </p:cNvSpPr>
          <p:nvPr>
            <p:ph type="sldNum" sz="quarter" idx="12"/>
          </p:nvPr>
        </p:nvSpPr>
        <p:spPr/>
        <p:txBody>
          <a:bodyPr/>
          <a:lstStyle/>
          <a:p>
            <a:fld id="{1556F834-142F-4817-82ED-EAE583BCE061}" type="slidenum">
              <a:rPr lang="da-DK" smtClean="0"/>
              <a:t>‹nr.›</a:t>
            </a:fld>
            <a:endParaRPr lang="da-DK"/>
          </a:p>
        </p:txBody>
      </p:sp>
    </p:spTree>
    <p:extLst>
      <p:ext uri="{BB962C8B-B14F-4D97-AF65-F5344CB8AC3E}">
        <p14:creationId xmlns:p14="http://schemas.microsoft.com/office/powerpoint/2010/main" val="74162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3F1D16-1E69-785B-C4A0-CDCF20AA601E}"/>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1E471B69-8B4B-85FC-2C54-89ED81D5EAA9}"/>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A641A26-332B-AFAE-754C-ECC1D27D4FD3}"/>
              </a:ext>
            </a:extLst>
          </p:cNvPr>
          <p:cNvSpPr>
            <a:spLocks noGrp="1"/>
          </p:cNvSpPr>
          <p:nvPr>
            <p:ph type="dt" sz="half" idx="10"/>
          </p:nvPr>
        </p:nvSpPr>
        <p:spPr/>
        <p:txBody>
          <a:bodyPr/>
          <a:lstStyle/>
          <a:p>
            <a:fld id="{5CE56D00-137F-4328-8ED6-CFD619F04D51}" type="datetimeFigureOut">
              <a:rPr lang="da-DK" smtClean="0"/>
              <a:t>15-06-2026</a:t>
            </a:fld>
            <a:endParaRPr lang="da-DK"/>
          </a:p>
        </p:txBody>
      </p:sp>
      <p:sp>
        <p:nvSpPr>
          <p:cNvPr id="5" name="Pladsholder til sidefod 4">
            <a:extLst>
              <a:ext uri="{FF2B5EF4-FFF2-40B4-BE49-F238E27FC236}">
                <a16:creationId xmlns:a16="http://schemas.microsoft.com/office/drawing/2014/main" id="{597E7EB6-8620-FAED-1125-A759628A068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7953A5C-664A-14B1-EE48-05C85AD06E3C}"/>
              </a:ext>
            </a:extLst>
          </p:cNvPr>
          <p:cNvSpPr>
            <a:spLocks noGrp="1"/>
          </p:cNvSpPr>
          <p:nvPr>
            <p:ph type="sldNum" sz="quarter" idx="12"/>
          </p:nvPr>
        </p:nvSpPr>
        <p:spPr/>
        <p:txBody>
          <a:bodyPr/>
          <a:lstStyle/>
          <a:p>
            <a:fld id="{1556F834-142F-4817-82ED-EAE583BCE061}" type="slidenum">
              <a:rPr lang="da-DK" smtClean="0"/>
              <a:t>‹nr.›</a:t>
            </a:fld>
            <a:endParaRPr lang="da-DK"/>
          </a:p>
        </p:txBody>
      </p:sp>
      <p:pic>
        <p:nvPicPr>
          <p:cNvPr id="7" name="Billede 6" descr="Et billede, der indeholder Font/skrifttype, tekst, Grafik, grafisk design&#10;&#10;AI-genereret indhold kan være ukorrekt.">
            <a:extLst>
              <a:ext uri="{FF2B5EF4-FFF2-40B4-BE49-F238E27FC236}">
                <a16:creationId xmlns:a16="http://schemas.microsoft.com/office/drawing/2014/main" id="{E89AA461-3530-A59F-6E07-D430C001C7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6244" y="6242463"/>
            <a:ext cx="1524000" cy="569832"/>
          </a:xfrm>
          <a:prstGeom prst="rect">
            <a:avLst/>
          </a:prstGeom>
        </p:spPr>
      </p:pic>
    </p:spTree>
    <p:extLst>
      <p:ext uri="{BB962C8B-B14F-4D97-AF65-F5344CB8AC3E}">
        <p14:creationId xmlns:p14="http://schemas.microsoft.com/office/powerpoint/2010/main" val="927695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DE09E17D-0781-99B8-6EC3-27CD466DC230}"/>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C6AC3900-9A76-353E-EAC7-00E0D73B1E13}"/>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A9C6A31-D91F-D514-DA6E-9434E89F8ED1}"/>
              </a:ext>
            </a:extLst>
          </p:cNvPr>
          <p:cNvSpPr>
            <a:spLocks noGrp="1"/>
          </p:cNvSpPr>
          <p:nvPr>
            <p:ph type="dt" sz="half" idx="10"/>
          </p:nvPr>
        </p:nvSpPr>
        <p:spPr/>
        <p:txBody>
          <a:bodyPr/>
          <a:lstStyle/>
          <a:p>
            <a:fld id="{5CE56D00-137F-4328-8ED6-CFD619F04D51}" type="datetimeFigureOut">
              <a:rPr lang="da-DK" smtClean="0"/>
              <a:t>15-06-2026</a:t>
            </a:fld>
            <a:endParaRPr lang="da-DK"/>
          </a:p>
        </p:txBody>
      </p:sp>
      <p:sp>
        <p:nvSpPr>
          <p:cNvPr id="5" name="Pladsholder til sidefod 4">
            <a:extLst>
              <a:ext uri="{FF2B5EF4-FFF2-40B4-BE49-F238E27FC236}">
                <a16:creationId xmlns:a16="http://schemas.microsoft.com/office/drawing/2014/main" id="{26F9C279-4A9A-5445-8645-1B98A2EBDE7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F13482F-9ED1-7667-D022-523F9DC85873}"/>
              </a:ext>
            </a:extLst>
          </p:cNvPr>
          <p:cNvSpPr>
            <a:spLocks noGrp="1"/>
          </p:cNvSpPr>
          <p:nvPr>
            <p:ph type="sldNum" sz="quarter" idx="12"/>
          </p:nvPr>
        </p:nvSpPr>
        <p:spPr/>
        <p:txBody>
          <a:bodyPr/>
          <a:lstStyle/>
          <a:p>
            <a:fld id="{1556F834-142F-4817-82ED-EAE583BCE061}" type="slidenum">
              <a:rPr lang="da-DK" smtClean="0"/>
              <a:t>‹nr.›</a:t>
            </a:fld>
            <a:endParaRPr lang="da-DK"/>
          </a:p>
        </p:txBody>
      </p:sp>
      <p:pic>
        <p:nvPicPr>
          <p:cNvPr id="7" name="Billede 6" descr="Et billede, der indeholder Font/skrifttype, tekst, Grafik, grafisk design&#10;&#10;AI-genereret indhold kan være ukorrekt.">
            <a:extLst>
              <a:ext uri="{FF2B5EF4-FFF2-40B4-BE49-F238E27FC236}">
                <a16:creationId xmlns:a16="http://schemas.microsoft.com/office/drawing/2014/main" id="{D0A51F25-7DCA-EC86-B1FB-26404D74848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6244" y="6242463"/>
            <a:ext cx="1524000" cy="569832"/>
          </a:xfrm>
          <a:prstGeom prst="rect">
            <a:avLst/>
          </a:prstGeom>
        </p:spPr>
      </p:pic>
    </p:spTree>
    <p:extLst>
      <p:ext uri="{BB962C8B-B14F-4D97-AF65-F5344CB8AC3E}">
        <p14:creationId xmlns:p14="http://schemas.microsoft.com/office/powerpoint/2010/main" val="3545310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300671-42EC-E667-E76A-8B95CB0DFE2E}"/>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A4FF273F-5398-7762-8DA1-7845D71E08E4}"/>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3B41532-CF28-916C-BD5B-9CBB3B612B51}"/>
              </a:ext>
            </a:extLst>
          </p:cNvPr>
          <p:cNvSpPr>
            <a:spLocks noGrp="1"/>
          </p:cNvSpPr>
          <p:nvPr>
            <p:ph type="dt" sz="half" idx="10"/>
          </p:nvPr>
        </p:nvSpPr>
        <p:spPr/>
        <p:txBody>
          <a:bodyPr/>
          <a:lstStyle/>
          <a:p>
            <a:fld id="{5CE56D00-137F-4328-8ED6-CFD619F04D51}" type="datetimeFigureOut">
              <a:rPr lang="da-DK" smtClean="0"/>
              <a:t>15-06-2026</a:t>
            </a:fld>
            <a:endParaRPr lang="da-DK"/>
          </a:p>
        </p:txBody>
      </p:sp>
      <p:sp>
        <p:nvSpPr>
          <p:cNvPr id="5" name="Pladsholder til sidefod 4">
            <a:extLst>
              <a:ext uri="{FF2B5EF4-FFF2-40B4-BE49-F238E27FC236}">
                <a16:creationId xmlns:a16="http://schemas.microsoft.com/office/drawing/2014/main" id="{135A45AD-A8B1-B54A-F764-C05CC03FFB4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AB6E2E7-8D31-C9D7-B2BC-DE999D01D956}"/>
              </a:ext>
            </a:extLst>
          </p:cNvPr>
          <p:cNvSpPr>
            <a:spLocks noGrp="1"/>
          </p:cNvSpPr>
          <p:nvPr>
            <p:ph type="sldNum" sz="quarter" idx="12"/>
          </p:nvPr>
        </p:nvSpPr>
        <p:spPr/>
        <p:txBody>
          <a:bodyPr/>
          <a:lstStyle/>
          <a:p>
            <a:fld id="{1556F834-142F-4817-82ED-EAE583BCE061}" type="slidenum">
              <a:rPr lang="da-DK" smtClean="0"/>
              <a:t>‹nr.›</a:t>
            </a:fld>
            <a:endParaRPr lang="da-DK"/>
          </a:p>
        </p:txBody>
      </p:sp>
      <p:pic>
        <p:nvPicPr>
          <p:cNvPr id="10" name="Billede 9" descr="Et billede, der indeholder Font/skrifttype, tekst, Grafik, grafisk design&#10;&#10;AI-genereret indhold kan være ukorrekt.">
            <a:extLst>
              <a:ext uri="{FF2B5EF4-FFF2-40B4-BE49-F238E27FC236}">
                <a16:creationId xmlns:a16="http://schemas.microsoft.com/office/drawing/2014/main" id="{AF05358F-4919-BF79-ADD3-52FF9E87C1C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6244" y="6242463"/>
            <a:ext cx="1524000" cy="569832"/>
          </a:xfrm>
          <a:prstGeom prst="rect">
            <a:avLst/>
          </a:prstGeom>
        </p:spPr>
      </p:pic>
    </p:spTree>
    <p:extLst>
      <p:ext uri="{BB962C8B-B14F-4D97-AF65-F5344CB8AC3E}">
        <p14:creationId xmlns:p14="http://schemas.microsoft.com/office/powerpoint/2010/main" val="1786441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1E259E-E458-586D-D0BF-61DCB19C751C}"/>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E25C33F4-905C-81A5-9191-E202BAD6063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9C1A10A1-7C35-AEFB-1FC5-DA2E9D0CF561}"/>
              </a:ext>
            </a:extLst>
          </p:cNvPr>
          <p:cNvSpPr>
            <a:spLocks noGrp="1"/>
          </p:cNvSpPr>
          <p:nvPr>
            <p:ph type="dt" sz="half" idx="10"/>
          </p:nvPr>
        </p:nvSpPr>
        <p:spPr/>
        <p:txBody>
          <a:bodyPr/>
          <a:lstStyle/>
          <a:p>
            <a:fld id="{5CE56D00-137F-4328-8ED6-CFD619F04D51}" type="datetimeFigureOut">
              <a:rPr lang="da-DK" smtClean="0"/>
              <a:t>15-06-2026</a:t>
            </a:fld>
            <a:endParaRPr lang="da-DK"/>
          </a:p>
        </p:txBody>
      </p:sp>
      <p:sp>
        <p:nvSpPr>
          <p:cNvPr id="5" name="Pladsholder til sidefod 4">
            <a:extLst>
              <a:ext uri="{FF2B5EF4-FFF2-40B4-BE49-F238E27FC236}">
                <a16:creationId xmlns:a16="http://schemas.microsoft.com/office/drawing/2014/main" id="{0FE0C5FA-BC8F-3084-3B05-6F7B67AFBB7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E56F692-9512-E956-73F3-3808C3D362F9}"/>
              </a:ext>
            </a:extLst>
          </p:cNvPr>
          <p:cNvSpPr>
            <a:spLocks noGrp="1"/>
          </p:cNvSpPr>
          <p:nvPr>
            <p:ph type="sldNum" sz="quarter" idx="12"/>
          </p:nvPr>
        </p:nvSpPr>
        <p:spPr/>
        <p:txBody>
          <a:bodyPr/>
          <a:lstStyle/>
          <a:p>
            <a:fld id="{1556F834-142F-4817-82ED-EAE583BCE061}" type="slidenum">
              <a:rPr lang="da-DK" smtClean="0"/>
              <a:t>‹nr.›</a:t>
            </a:fld>
            <a:endParaRPr lang="da-DK"/>
          </a:p>
        </p:txBody>
      </p:sp>
      <p:pic>
        <p:nvPicPr>
          <p:cNvPr id="7" name="Billede 6" descr="Et billede, der indeholder Font/skrifttype, tekst, Grafik, grafisk design&#10;&#10;AI-genereret indhold kan være ukorrekt.">
            <a:extLst>
              <a:ext uri="{FF2B5EF4-FFF2-40B4-BE49-F238E27FC236}">
                <a16:creationId xmlns:a16="http://schemas.microsoft.com/office/drawing/2014/main" id="{BD2F2285-7601-6CB3-CA5F-967194B0B60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6244" y="6242463"/>
            <a:ext cx="1524000" cy="569832"/>
          </a:xfrm>
          <a:prstGeom prst="rect">
            <a:avLst/>
          </a:prstGeom>
        </p:spPr>
      </p:pic>
    </p:spTree>
    <p:extLst>
      <p:ext uri="{BB962C8B-B14F-4D97-AF65-F5344CB8AC3E}">
        <p14:creationId xmlns:p14="http://schemas.microsoft.com/office/powerpoint/2010/main" val="2563412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8F682D-479F-FCF2-3E12-7C213C0E1C7B}"/>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6E6F7488-0869-A1E2-CDD6-95693F8127AB}"/>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6A1732F7-92AD-160F-0447-0C717B96A17F}"/>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ECA205FD-BA82-F402-1A24-C52B79DF7011}"/>
              </a:ext>
            </a:extLst>
          </p:cNvPr>
          <p:cNvSpPr>
            <a:spLocks noGrp="1"/>
          </p:cNvSpPr>
          <p:nvPr>
            <p:ph type="dt" sz="half" idx="10"/>
          </p:nvPr>
        </p:nvSpPr>
        <p:spPr/>
        <p:txBody>
          <a:bodyPr/>
          <a:lstStyle/>
          <a:p>
            <a:fld id="{5CE56D00-137F-4328-8ED6-CFD619F04D51}" type="datetimeFigureOut">
              <a:rPr lang="da-DK" smtClean="0"/>
              <a:t>15-06-2026</a:t>
            </a:fld>
            <a:endParaRPr lang="da-DK"/>
          </a:p>
        </p:txBody>
      </p:sp>
      <p:sp>
        <p:nvSpPr>
          <p:cNvPr id="6" name="Pladsholder til sidefod 5">
            <a:extLst>
              <a:ext uri="{FF2B5EF4-FFF2-40B4-BE49-F238E27FC236}">
                <a16:creationId xmlns:a16="http://schemas.microsoft.com/office/drawing/2014/main" id="{371E4E70-B343-D75A-F3CE-3D915ABB5ABF}"/>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0623121F-B1B6-AC39-17FC-444FD23A74DE}"/>
              </a:ext>
            </a:extLst>
          </p:cNvPr>
          <p:cNvSpPr>
            <a:spLocks noGrp="1"/>
          </p:cNvSpPr>
          <p:nvPr>
            <p:ph type="sldNum" sz="quarter" idx="12"/>
          </p:nvPr>
        </p:nvSpPr>
        <p:spPr/>
        <p:txBody>
          <a:bodyPr/>
          <a:lstStyle/>
          <a:p>
            <a:fld id="{1556F834-142F-4817-82ED-EAE583BCE061}" type="slidenum">
              <a:rPr lang="da-DK" smtClean="0"/>
              <a:t>‹nr.›</a:t>
            </a:fld>
            <a:endParaRPr lang="da-DK"/>
          </a:p>
        </p:txBody>
      </p:sp>
      <p:pic>
        <p:nvPicPr>
          <p:cNvPr id="8" name="Billede 7" descr="Et billede, der indeholder Font/skrifttype, tekst, Grafik, grafisk design&#10;&#10;AI-genereret indhold kan være ukorrekt.">
            <a:extLst>
              <a:ext uri="{FF2B5EF4-FFF2-40B4-BE49-F238E27FC236}">
                <a16:creationId xmlns:a16="http://schemas.microsoft.com/office/drawing/2014/main" id="{4BE3C0D5-0EC9-BA27-BBB7-C08873552B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6244" y="6242463"/>
            <a:ext cx="1524000" cy="569832"/>
          </a:xfrm>
          <a:prstGeom prst="rect">
            <a:avLst/>
          </a:prstGeom>
        </p:spPr>
      </p:pic>
    </p:spTree>
    <p:extLst>
      <p:ext uri="{BB962C8B-B14F-4D97-AF65-F5344CB8AC3E}">
        <p14:creationId xmlns:p14="http://schemas.microsoft.com/office/powerpoint/2010/main" val="2779180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7624BC-96C6-94B8-B7B8-A238404A950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F5317EB-8C9B-7E4D-EC85-6B4F5D770F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802FF01A-237E-B37D-EED1-0E1B32735C49}"/>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CBC1D447-0EF4-C9FE-5B02-9EED5052D5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938C354A-A722-8A13-6E7A-D5CDEC7DFE21}"/>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D50B7937-299C-E2CE-4A5A-048A5DA275A3}"/>
              </a:ext>
            </a:extLst>
          </p:cNvPr>
          <p:cNvSpPr>
            <a:spLocks noGrp="1"/>
          </p:cNvSpPr>
          <p:nvPr>
            <p:ph type="dt" sz="half" idx="10"/>
          </p:nvPr>
        </p:nvSpPr>
        <p:spPr/>
        <p:txBody>
          <a:bodyPr/>
          <a:lstStyle/>
          <a:p>
            <a:fld id="{5CE56D00-137F-4328-8ED6-CFD619F04D51}" type="datetimeFigureOut">
              <a:rPr lang="da-DK" smtClean="0"/>
              <a:t>15-06-2026</a:t>
            </a:fld>
            <a:endParaRPr lang="da-DK"/>
          </a:p>
        </p:txBody>
      </p:sp>
      <p:sp>
        <p:nvSpPr>
          <p:cNvPr id="8" name="Pladsholder til sidefod 7">
            <a:extLst>
              <a:ext uri="{FF2B5EF4-FFF2-40B4-BE49-F238E27FC236}">
                <a16:creationId xmlns:a16="http://schemas.microsoft.com/office/drawing/2014/main" id="{03F9468B-DD1F-831E-9C61-41361859F301}"/>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480B9FFA-0530-2BA8-4E44-9B0F98BC3700}"/>
              </a:ext>
            </a:extLst>
          </p:cNvPr>
          <p:cNvSpPr>
            <a:spLocks noGrp="1"/>
          </p:cNvSpPr>
          <p:nvPr>
            <p:ph type="sldNum" sz="quarter" idx="12"/>
          </p:nvPr>
        </p:nvSpPr>
        <p:spPr/>
        <p:txBody>
          <a:bodyPr/>
          <a:lstStyle/>
          <a:p>
            <a:fld id="{1556F834-142F-4817-82ED-EAE583BCE061}" type="slidenum">
              <a:rPr lang="da-DK" smtClean="0"/>
              <a:t>‹nr.›</a:t>
            </a:fld>
            <a:endParaRPr lang="da-DK"/>
          </a:p>
        </p:txBody>
      </p:sp>
      <p:pic>
        <p:nvPicPr>
          <p:cNvPr id="10" name="Billede 9" descr="Et billede, der indeholder Font/skrifttype, tekst, Grafik, grafisk design&#10;&#10;AI-genereret indhold kan være ukorrekt.">
            <a:extLst>
              <a:ext uri="{FF2B5EF4-FFF2-40B4-BE49-F238E27FC236}">
                <a16:creationId xmlns:a16="http://schemas.microsoft.com/office/drawing/2014/main" id="{CB3AA1D7-7624-0CFA-34D2-1E90B7FC9B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6244" y="6242463"/>
            <a:ext cx="1524000" cy="569832"/>
          </a:xfrm>
          <a:prstGeom prst="rect">
            <a:avLst/>
          </a:prstGeom>
        </p:spPr>
      </p:pic>
    </p:spTree>
    <p:extLst>
      <p:ext uri="{BB962C8B-B14F-4D97-AF65-F5344CB8AC3E}">
        <p14:creationId xmlns:p14="http://schemas.microsoft.com/office/powerpoint/2010/main" val="2050727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BD7224-39D2-186E-4125-C1311F490340}"/>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0C8FD1C7-AA9C-7004-9CB7-F97780E17D54}"/>
              </a:ext>
            </a:extLst>
          </p:cNvPr>
          <p:cNvSpPr>
            <a:spLocks noGrp="1"/>
          </p:cNvSpPr>
          <p:nvPr>
            <p:ph type="dt" sz="half" idx="10"/>
          </p:nvPr>
        </p:nvSpPr>
        <p:spPr/>
        <p:txBody>
          <a:bodyPr/>
          <a:lstStyle/>
          <a:p>
            <a:fld id="{5CE56D00-137F-4328-8ED6-CFD619F04D51}" type="datetimeFigureOut">
              <a:rPr lang="da-DK" smtClean="0"/>
              <a:t>15-06-2026</a:t>
            </a:fld>
            <a:endParaRPr lang="da-DK"/>
          </a:p>
        </p:txBody>
      </p:sp>
      <p:sp>
        <p:nvSpPr>
          <p:cNvPr id="4" name="Pladsholder til sidefod 3">
            <a:extLst>
              <a:ext uri="{FF2B5EF4-FFF2-40B4-BE49-F238E27FC236}">
                <a16:creationId xmlns:a16="http://schemas.microsoft.com/office/drawing/2014/main" id="{1C29E710-AF8B-6540-AA83-990E38CD7860}"/>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DC8D0F7A-26BE-EF72-C0FA-C2217E219418}"/>
              </a:ext>
            </a:extLst>
          </p:cNvPr>
          <p:cNvSpPr>
            <a:spLocks noGrp="1"/>
          </p:cNvSpPr>
          <p:nvPr>
            <p:ph type="sldNum" sz="quarter" idx="12"/>
          </p:nvPr>
        </p:nvSpPr>
        <p:spPr/>
        <p:txBody>
          <a:bodyPr/>
          <a:lstStyle/>
          <a:p>
            <a:fld id="{1556F834-142F-4817-82ED-EAE583BCE061}" type="slidenum">
              <a:rPr lang="da-DK" smtClean="0"/>
              <a:t>‹nr.›</a:t>
            </a:fld>
            <a:endParaRPr lang="da-DK"/>
          </a:p>
        </p:txBody>
      </p:sp>
      <p:pic>
        <p:nvPicPr>
          <p:cNvPr id="6" name="Billede 5" descr="Et billede, der indeholder Font/skrifttype, tekst, Grafik, grafisk design&#10;&#10;AI-genereret indhold kan være ukorrekt.">
            <a:extLst>
              <a:ext uri="{FF2B5EF4-FFF2-40B4-BE49-F238E27FC236}">
                <a16:creationId xmlns:a16="http://schemas.microsoft.com/office/drawing/2014/main" id="{E1F1666A-CB3E-33AC-4036-64699467E38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6244" y="6242463"/>
            <a:ext cx="1524000" cy="569832"/>
          </a:xfrm>
          <a:prstGeom prst="rect">
            <a:avLst/>
          </a:prstGeom>
        </p:spPr>
      </p:pic>
    </p:spTree>
    <p:extLst>
      <p:ext uri="{BB962C8B-B14F-4D97-AF65-F5344CB8AC3E}">
        <p14:creationId xmlns:p14="http://schemas.microsoft.com/office/powerpoint/2010/main" val="2740272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BBD69213-B44D-BD57-AAA9-3C3C47C01E33}"/>
              </a:ext>
            </a:extLst>
          </p:cNvPr>
          <p:cNvSpPr>
            <a:spLocks noGrp="1"/>
          </p:cNvSpPr>
          <p:nvPr>
            <p:ph type="dt" sz="half" idx="10"/>
          </p:nvPr>
        </p:nvSpPr>
        <p:spPr/>
        <p:txBody>
          <a:bodyPr/>
          <a:lstStyle/>
          <a:p>
            <a:fld id="{5CE56D00-137F-4328-8ED6-CFD619F04D51}" type="datetimeFigureOut">
              <a:rPr lang="da-DK" smtClean="0"/>
              <a:t>15-06-2026</a:t>
            </a:fld>
            <a:endParaRPr lang="da-DK"/>
          </a:p>
        </p:txBody>
      </p:sp>
      <p:sp>
        <p:nvSpPr>
          <p:cNvPr id="3" name="Pladsholder til sidefod 2">
            <a:extLst>
              <a:ext uri="{FF2B5EF4-FFF2-40B4-BE49-F238E27FC236}">
                <a16:creationId xmlns:a16="http://schemas.microsoft.com/office/drawing/2014/main" id="{2CFB78AD-DCEA-0F3B-4EA6-3A20DC7BD889}"/>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BA6F4521-A7CC-78B0-EFDD-8DA7D0C0D117}"/>
              </a:ext>
            </a:extLst>
          </p:cNvPr>
          <p:cNvSpPr>
            <a:spLocks noGrp="1"/>
          </p:cNvSpPr>
          <p:nvPr>
            <p:ph type="sldNum" sz="quarter" idx="12"/>
          </p:nvPr>
        </p:nvSpPr>
        <p:spPr/>
        <p:txBody>
          <a:bodyPr/>
          <a:lstStyle/>
          <a:p>
            <a:fld id="{1556F834-142F-4817-82ED-EAE583BCE061}" type="slidenum">
              <a:rPr lang="da-DK" smtClean="0"/>
              <a:t>‹nr.›</a:t>
            </a:fld>
            <a:endParaRPr lang="da-DK"/>
          </a:p>
        </p:txBody>
      </p:sp>
      <p:pic>
        <p:nvPicPr>
          <p:cNvPr id="5" name="Billede 4" descr="Et billede, der indeholder Font/skrifttype, tekst, Grafik, grafisk design&#10;&#10;AI-genereret indhold kan være ukorrekt.">
            <a:extLst>
              <a:ext uri="{FF2B5EF4-FFF2-40B4-BE49-F238E27FC236}">
                <a16:creationId xmlns:a16="http://schemas.microsoft.com/office/drawing/2014/main" id="{3579DD13-F2F8-6816-224B-CB3AC7F1DE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6244" y="6242463"/>
            <a:ext cx="1524000" cy="569832"/>
          </a:xfrm>
          <a:prstGeom prst="rect">
            <a:avLst/>
          </a:prstGeom>
        </p:spPr>
      </p:pic>
    </p:spTree>
    <p:extLst>
      <p:ext uri="{BB962C8B-B14F-4D97-AF65-F5344CB8AC3E}">
        <p14:creationId xmlns:p14="http://schemas.microsoft.com/office/powerpoint/2010/main" val="2049996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402405-AA4E-87FB-CDCF-816FAAAB4987}"/>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A7FD78B8-C23B-73BC-5B68-BDEBEE42EA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CA629DDF-44AD-D1EE-8234-AEF93B5260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A142CB2-D4A0-C7B2-77BC-A11BE84D3A41}"/>
              </a:ext>
            </a:extLst>
          </p:cNvPr>
          <p:cNvSpPr>
            <a:spLocks noGrp="1"/>
          </p:cNvSpPr>
          <p:nvPr>
            <p:ph type="dt" sz="half" idx="10"/>
          </p:nvPr>
        </p:nvSpPr>
        <p:spPr/>
        <p:txBody>
          <a:bodyPr/>
          <a:lstStyle/>
          <a:p>
            <a:fld id="{5CE56D00-137F-4328-8ED6-CFD619F04D51}" type="datetimeFigureOut">
              <a:rPr lang="da-DK" smtClean="0"/>
              <a:t>15-06-2026</a:t>
            </a:fld>
            <a:endParaRPr lang="da-DK"/>
          </a:p>
        </p:txBody>
      </p:sp>
      <p:sp>
        <p:nvSpPr>
          <p:cNvPr id="6" name="Pladsholder til sidefod 5">
            <a:extLst>
              <a:ext uri="{FF2B5EF4-FFF2-40B4-BE49-F238E27FC236}">
                <a16:creationId xmlns:a16="http://schemas.microsoft.com/office/drawing/2014/main" id="{D5F8A2E5-FA96-CF30-A713-5A80F7185E3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618F718-4914-0D44-8B2E-098316DF32C2}"/>
              </a:ext>
            </a:extLst>
          </p:cNvPr>
          <p:cNvSpPr>
            <a:spLocks noGrp="1"/>
          </p:cNvSpPr>
          <p:nvPr>
            <p:ph type="sldNum" sz="quarter" idx="12"/>
          </p:nvPr>
        </p:nvSpPr>
        <p:spPr/>
        <p:txBody>
          <a:bodyPr/>
          <a:lstStyle/>
          <a:p>
            <a:fld id="{1556F834-142F-4817-82ED-EAE583BCE061}" type="slidenum">
              <a:rPr lang="da-DK" smtClean="0"/>
              <a:t>‹nr.›</a:t>
            </a:fld>
            <a:endParaRPr lang="da-DK"/>
          </a:p>
        </p:txBody>
      </p:sp>
      <p:pic>
        <p:nvPicPr>
          <p:cNvPr id="8" name="Billede 7" descr="Et billede, der indeholder Font/skrifttype, tekst, Grafik, grafisk design&#10;&#10;AI-genereret indhold kan være ukorrekt.">
            <a:extLst>
              <a:ext uri="{FF2B5EF4-FFF2-40B4-BE49-F238E27FC236}">
                <a16:creationId xmlns:a16="http://schemas.microsoft.com/office/drawing/2014/main" id="{88F3EF6D-76CE-E07E-2C49-5EEEBB4B3EE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6244" y="6242463"/>
            <a:ext cx="1524000" cy="569832"/>
          </a:xfrm>
          <a:prstGeom prst="rect">
            <a:avLst/>
          </a:prstGeom>
        </p:spPr>
      </p:pic>
    </p:spTree>
    <p:extLst>
      <p:ext uri="{BB962C8B-B14F-4D97-AF65-F5344CB8AC3E}">
        <p14:creationId xmlns:p14="http://schemas.microsoft.com/office/powerpoint/2010/main" val="1624929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45E67C-F90F-A8EC-528D-3D6BFB86840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4FB86E0B-8037-63B0-3F58-7E0351B08D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9114BED5-BC56-E8F9-26A6-398E231ED8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16516F2E-2CF6-97F6-39AF-EF018B5CB113}"/>
              </a:ext>
            </a:extLst>
          </p:cNvPr>
          <p:cNvSpPr>
            <a:spLocks noGrp="1"/>
          </p:cNvSpPr>
          <p:nvPr>
            <p:ph type="dt" sz="half" idx="10"/>
          </p:nvPr>
        </p:nvSpPr>
        <p:spPr/>
        <p:txBody>
          <a:bodyPr/>
          <a:lstStyle/>
          <a:p>
            <a:fld id="{5CE56D00-137F-4328-8ED6-CFD619F04D51}" type="datetimeFigureOut">
              <a:rPr lang="da-DK" smtClean="0"/>
              <a:t>15-06-2026</a:t>
            </a:fld>
            <a:endParaRPr lang="da-DK"/>
          </a:p>
        </p:txBody>
      </p:sp>
      <p:sp>
        <p:nvSpPr>
          <p:cNvPr id="6" name="Pladsholder til sidefod 5">
            <a:extLst>
              <a:ext uri="{FF2B5EF4-FFF2-40B4-BE49-F238E27FC236}">
                <a16:creationId xmlns:a16="http://schemas.microsoft.com/office/drawing/2014/main" id="{272CB2E9-4434-3174-C68F-07AAA68ACE9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D9276435-3213-D0EB-9DB1-479EB87B3FA3}"/>
              </a:ext>
            </a:extLst>
          </p:cNvPr>
          <p:cNvSpPr>
            <a:spLocks noGrp="1"/>
          </p:cNvSpPr>
          <p:nvPr>
            <p:ph type="sldNum" sz="quarter" idx="12"/>
          </p:nvPr>
        </p:nvSpPr>
        <p:spPr/>
        <p:txBody>
          <a:bodyPr/>
          <a:lstStyle/>
          <a:p>
            <a:fld id="{1556F834-142F-4817-82ED-EAE583BCE061}" type="slidenum">
              <a:rPr lang="da-DK" smtClean="0"/>
              <a:t>‹nr.›</a:t>
            </a:fld>
            <a:endParaRPr lang="da-DK"/>
          </a:p>
        </p:txBody>
      </p:sp>
      <p:pic>
        <p:nvPicPr>
          <p:cNvPr id="8" name="Billede 7" descr="Et billede, der indeholder Font/skrifttype, tekst, Grafik, grafisk design&#10;&#10;AI-genereret indhold kan være ukorrekt.">
            <a:extLst>
              <a:ext uri="{FF2B5EF4-FFF2-40B4-BE49-F238E27FC236}">
                <a16:creationId xmlns:a16="http://schemas.microsoft.com/office/drawing/2014/main" id="{3CD0A4CF-F64C-58E7-9D5B-B70EEBED3D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6244" y="6242463"/>
            <a:ext cx="1524000" cy="569832"/>
          </a:xfrm>
          <a:prstGeom prst="rect">
            <a:avLst/>
          </a:prstGeom>
        </p:spPr>
      </p:pic>
    </p:spTree>
    <p:extLst>
      <p:ext uri="{BB962C8B-B14F-4D97-AF65-F5344CB8AC3E}">
        <p14:creationId xmlns:p14="http://schemas.microsoft.com/office/powerpoint/2010/main" val="3361171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A8EAE6AC-EAB3-A990-3A38-E1897F3903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8FA5C13-D55D-2E49-7F79-CCB3500936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53F4E74-7F43-6056-AF52-AD1F8C65AB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CE56D00-137F-4328-8ED6-CFD619F04D51}" type="datetimeFigureOut">
              <a:rPr lang="da-DK" smtClean="0"/>
              <a:t>15-06-2026</a:t>
            </a:fld>
            <a:endParaRPr lang="da-DK"/>
          </a:p>
        </p:txBody>
      </p:sp>
      <p:sp>
        <p:nvSpPr>
          <p:cNvPr id="5" name="Pladsholder til sidefod 4">
            <a:extLst>
              <a:ext uri="{FF2B5EF4-FFF2-40B4-BE49-F238E27FC236}">
                <a16:creationId xmlns:a16="http://schemas.microsoft.com/office/drawing/2014/main" id="{B1C10BFF-A509-DC8E-B36F-4DE263B7C6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910D0667-CD29-69B0-1C02-6C80FB0A53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556F834-142F-4817-82ED-EAE583BCE061}" type="slidenum">
              <a:rPr lang="da-DK" smtClean="0"/>
              <a:t>‹nr.›</a:t>
            </a:fld>
            <a:endParaRPr lang="da-DK"/>
          </a:p>
        </p:txBody>
      </p:sp>
    </p:spTree>
    <p:extLst>
      <p:ext uri="{BB962C8B-B14F-4D97-AF65-F5344CB8AC3E}">
        <p14:creationId xmlns:p14="http://schemas.microsoft.com/office/powerpoint/2010/main" val="277752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linkedin.com/in/lassekorsholmpoulsen/" TargetMode="External"/><Relationship Id="rId2" Type="http://schemas.openxmlformats.org/officeDocument/2006/relationships/image" Target="../media/image2.svg"/><Relationship Id="rId1" Type="http://schemas.openxmlformats.org/officeDocument/2006/relationships/slideLayout" Target="../slideLayouts/slideLayout2.xml"/><Relationship Id="rId5" Type="http://schemas.openxmlformats.org/officeDocument/2006/relationships/hyperlink" Target="https://www.linkedin.com/in/mads-r%C3%B8mer-svendsen-4b49a342/" TargetMode="External"/><Relationship Id="rId4" Type="http://schemas.openxmlformats.org/officeDocument/2006/relationships/hyperlink" Target="https://www.linkedin.com/in/cbreinholt/"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695CB9-4EFD-E4E2-AD9F-B0D59E71DBC4}"/>
              </a:ext>
            </a:extLst>
          </p:cNvPr>
          <p:cNvSpPr>
            <a:spLocks noGrp="1"/>
          </p:cNvSpPr>
          <p:nvPr>
            <p:ph type="ctrTitle"/>
          </p:nvPr>
        </p:nvSpPr>
        <p:spPr>
          <a:xfrm>
            <a:off x="1524000" y="2060617"/>
            <a:ext cx="9144000" cy="2387600"/>
          </a:xfrm>
        </p:spPr>
        <p:txBody>
          <a:bodyPr/>
          <a:lstStyle/>
          <a:p>
            <a:r>
              <a:rPr lang="da-DK" dirty="0">
                <a:latin typeface="Aptos Black" panose="020B0004020202020204" pitchFamily="34" charset="0"/>
              </a:rPr>
              <a:t>Slidedeck Template </a:t>
            </a:r>
          </a:p>
        </p:txBody>
      </p:sp>
      <p:sp>
        <p:nvSpPr>
          <p:cNvPr id="3" name="Undertitel 2">
            <a:extLst>
              <a:ext uri="{FF2B5EF4-FFF2-40B4-BE49-F238E27FC236}">
                <a16:creationId xmlns:a16="http://schemas.microsoft.com/office/drawing/2014/main" id="{C221E356-E6F4-959D-9D3B-813F8CD49524}"/>
              </a:ext>
            </a:extLst>
          </p:cNvPr>
          <p:cNvSpPr>
            <a:spLocks noGrp="1"/>
          </p:cNvSpPr>
          <p:nvPr>
            <p:ph type="subTitle" idx="1"/>
          </p:nvPr>
        </p:nvSpPr>
        <p:spPr>
          <a:xfrm>
            <a:off x="1524000" y="4540292"/>
            <a:ext cx="9144000" cy="1655762"/>
          </a:xfrm>
        </p:spPr>
        <p:txBody>
          <a:bodyPr/>
          <a:lstStyle/>
          <a:p>
            <a:r>
              <a:rPr lang="da-DK" dirty="0"/>
              <a:t>Danish Tech Challenge Application 2026</a:t>
            </a:r>
          </a:p>
        </p:txBody>
      </p:sp>
      <p:pic>
        <p:nvPicPr>
          <p:cNvPr id="5" name="Billede 4" descr="Et billede, der indeholder Font/skrifttype, tekst, Grafik, grafisk design&#10;&#10;AI-genereret indhold kan være ukorrekt.">
            <a:extLst>
              <a:ext uri="{FF2B5EF4-FFF2-40B4-BE49-F238E27FC236}">
                <a16:creationId xmlns:a16="http://schemas.microsoft.com/office/drawing/2014/main" id="{8BD6CF32-B6E9-3751-BCF3-FFB95ABE3B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1095" y="973814"/>
            <a:ext cx="4929809" cy="1843281"/>
          </a:xfrm>
          <a:prstGeom prst="rect">
            <a:avLst/>
          </a:prstGeom>
        </p:spPr>
      </p:pic>
    </p:spTree>
    <p:extLst>
      <p:ext uri="{BB962C8B-B14F-4D97-AF65-F5344CB8AC3E}">
        <p14:creationId xmlns:p14="http://schemas.microsoft.com/office/powerpoint/2010/main" val="3779595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78311-2306-FE16-36FD-7975952A6F1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6D7B998-1149-1995-65AD-6CE4737D57AA}"/>
              </a:ext>
            </a:extLst>
          </p:cNvPr>
          <p:cNvSpPr>
            <a:spLocks noGrp="1"/>
          </p:cNvSpPr>
          <p:nvPr>
            <p:ph type="title"/>
          </p:nvPr>
        </p:nvSpPr>
        <p:spPr/>
        <p:txBody>
          <a:bodyPr/>
          <a:lstStyle/>
          <a:p>
            <a:r>
              <a:rPr lang="en-US" noProof="0">
                <a:latin typeface="Aptos Black" panose="020B0004020202020204" pitchFamily="34" charset="0"/>
              </a:rPr>
              <a:t>Customer Outreach</a:t>
            </a:r>
          </a:p>
        </p:txBody>
      </p:sp>
      <p:graphicFrame>
        <p:nvGraphicFramePr>
          <p:cNvPr id="6" name="Pladsholder til indhold 5">
            <a:extLst>
              <a:ext uri="{FF2B5EF4-FFF2-40B4-BE49-F238E27FC236}">
                <a16:creationId xmlns:a16="http://schemas.microsoft.com/office/drawing/2014/main" id="{153B16EA-6EBF-69FB-AEA3-D75147A7A37F}"/>
              </a:ext>
            </a:extLst>
          </p:cNvPr>
          <p:cNvGraphicFramePr>
            <a:graphicFrameLocks noGrp="1"/>
          </p:cNvGraphicFramePr>
          <p:nvPr>
            <p:ph idx="1"/>
            <p:extLst>
              <p:ext uri="{D42A27DB-BD31-4B8C-83A1-F6EECF244321}">
                <p14:modId xmlns:p14="http://schemas.microsoft.com/office/powerpoint/2010/main" val="3920047934"/>
              </p:ext>
            </p:extLst>
          </p:nvPr>
        </p:nvGraphicFramePr>
        <p:xfrm>
          <a:off x="838199" y="1623649"/>
          <a:ext cx="10455031" cy="4079240"/>
        </p:xfrm>
        <a:graphic>
          <a:graphicData uri="http://schemas.openxmlformats.org/drawingml/2006/table">
            <a:tbl>
              <a:tblPr firstRow="1" bandRow="1">
                <a:tableStyleId>{5C22544A-7EE6-4342-B048-85BDC9FD1C3A}</a:tableStyleId>
              </a:tblPr>
              <a:tblGrid>
                <a:gridCol w="2843255">
                  <a:extLst>
                    <a:ext uri="{9D8B030D-6E8A-4147-A177-3AD203B41FA5}">
                      <a16:colId xmlns:a16="http://schemas.microsoft.com/office/drawing/2014/main" val="263634894"/>
                    </a:ext>
                  </a:extLst>
                </a:gridCol>
                <a:gridCol w="2075290">
                  <a:extLst>
                    <a:ext uri="{9D8B030D-6E8A-4147-A177-3AD203B41FA5}">
                      <a16:colId xmlns:a16="http://schemas.microsoft.com/office/drawing/2014/main" val="483515338"/>
                    </a:ext>
                  </a:extLst>
                </a:gridCol>
                <a:gridCol w="1478943">
                  <a:extLst>
                    <a:ext uri="{9D8B030D-6E8A-4147-A177-3AD203B41FA5}">
                      <a16:colId xmlns:a16="http://schemas.microsoft.com/office/drawing/2014/main" val="98353828"/>
                    </a:ext>
                  </a:extLst>
                </a:gridCol>
                <a:gridCol w="4057543">
                  <a:extLst>
                    <a:ext uri="{9D8B030D-6E8A-4147-A177-3AD203B41FA5}">
                      <a16:colId xmlns:a16="http://schemas.microsoft.com/office/drawing/2014/main" val="3802423124"/>
                    </a:ext>
                  </a:extLst>
                </a:gridCol>
              </a:tblGrid>
              <a:tr h="370840">
                <a:tc>
                  <a:txBody>
                    <a:bodyPr/>
                    <a:lstStyle/>
                    <a:p>
                      <a:r>
                        <a:rPr lang="en-US" noProof="0" dirty="0"/>
                        <a:t>Customer Name</a:t>
                      </a:r>
                    </a:p>
                  </a:txBody>
                  <a:tcPr>
                    <a:solidFill>
                      <a:srgbClr val="02565B"/>
                    </a:solidFill>
                  </a:tcPr>
                </a:tc>
                <a:tc>
                  <a:txBody>
                    <a:bodyPr/>
                    <a:lstStyle/>
                    <a:p>
                      <a:r>
                        <a:rPr lang="en-US" noProof="0" dirty="0"/>
                        <a:t>Interaction type</a:t>
                      </a:r>
                    </a:p>
                  </a:txBody>
                  <a:tcPr>
                    <a:solidFill>
                      <a:srgbClr val="02565B"/>
                    </a:solidFill>
                  </a:tcPr>
                </a:tc>
                <a:tc>
                  <a:txBody>
                    <a:bodyPr/>
                    <a:lstStyle/>
                    <a:p>
                      <a:r>
                        <a:rPr lang="en-US" noProof="0" dirty="0"/>
                        <a:t>Date</a:t>
                      </a:r>
                    </a:p>
                  </a:txBody>
                  <a:tcPr>
                    <a:solidFill>
                      <a:srgbClr val="02565B"/>
                    </a:solidFill>
                  </a:tcPr>
                </a:tc>
                <a:tc>
                  <a:txBody>
                    <a:bodyPr/>
                    <a:lstStyle/>
                    <a:p>
                      <a:r>
                        <a:rPr lang="en-US" noProof="0" dirty="0"/>
                        <a:t>Summary </a:t>
                      </a:r>
                    </a:p>
                  </a:txBody>
                  <a:tcPr>
                    <a:solidFill>
                      <a:srgbClr val="02565B"/>
                    </a:solidFill>
                  </a:tcPr>
                </a:tc>
                <a:extLst>
                  <a:ext uri="{0D108BD9-81ED-4DB2-BD59-A6C34878D82A}">
                    <a16:rowId xmlns:a16="http://schemas.microsoft.com/office/drawing/2014/main" val="2344308001"/>
                  </a:ext>
                </a:extLst>
              </a:tr>
              <a:tr h="370840">
                <a:tc>
                  <a:txBody>
                    <a:bodyPr/>
                    <a:lstStyle/>
                    <a:p>
                      <a:endParaRPr lang="en-US" noProof="0" dirty="0"/>
                    </a:p>
                  </a:txBody>
                  <a:tcPr/>
                </a:tc>
                <a:tc>
                  <a:txBody>
                    <a:bodyPr/>
                    <a:lstStyle/>
                    <a:p>
                      <a:r>
                        <a:rPr lang="en-US" noProof="0" dirty="0"/>
                        <a:t>Meeting/Test/etc.</a:t>
                      </a:r>
                    </a:p>
                  </a:txBody>
                  <a:tcPr/>
                </a:tc>
                <a:tc>
                  <a:txBody>
                    <a:bodyPr/>
                    <a:lstStyle/>
                    <a:p>
                      <a:r>
                        <a:rPr lang="en-US" noProof="0" dirty="0"/>
                        <a:t>MM/YYYY</a:t>
                      </a:r>
                    </a:p>
                  </a:txBody>
                  <a:tcPr/>
                </a:tc>
                <a:tc>
                  <a:txBody>
                    <a:bodyPr/>
                    <a:lstStyle/>
                    <a:p>
                      <a:endParaRPr lang="en-US" noProof="0" dirty="0"/>
                    </a:p>
                  </a:txBody>
                  <a:tcPr/>
                </a:tc>
                <a:extLst>
                  <a:ext uri="{0D108BD9-81ED-4DB2-BD59-A6C34878D82A}">
                    <a16:rowId xmlns:a16="http://schemas.microsoft.com/office/drawing/2014/main" val="670379781"/>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1398430692"/>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4041388728"/>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3163138697"/>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773155502"/>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2661207980"/>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780797625"/>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557316381"/>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978504496"/>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2224339064"/>
                  </a:ext>
                </a:extLst>
              </a:tr>
            </a:tbl>
          </a:graphicData>
        </a:graphic>
      </p:graphicFrame>
      <p:sp>
        <p:nvSpPr>
          <p:cNvPr id="3" name="Pladsholder til indhold 2">
            <a:extLst>
              <a:ext uri="{FF2B5EF4-FFF2-40B4-BE49-F238E27FC236}">
                <a16:creationId xmlns:a16="http://schemas.microsoft.com/office/drawing/2014/main" id="{CFE750C0-73E0-AD74-6CB6-412D85A2E6E1}"/>
              </a:ext>
            </a:extLst>
          </p:cNvPr>
          <p:cNvSpPr txBox="1">
            <a:spLocks/>
          </p:cNvSpPr>
          <p:nvPr/>
        </p:nvSpPr>
        <p:spPr>
          <a:xfrm>
            <a:off x="838200" y="5807386"/>
            <a:ext cx="10515600" cy="788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4000"/>
              </a:lnSpc>
              <a:buFont typeface="Arial" panose="020B0604020202020204" pitchFamily="34" charset="0"/>
              <a:buNone/>
            </a:pPr>
            <a:r>
              <a:rPr lang="en-US" sz="1800" noProof="0" dirty="0"/>
              <a:t>List relevant interactions with potential customers, including a short summary of the outcome of the interaction.  </a:t>
            </a:r>
          </a:p>
        </p:txBody>
      </p:sp>
    </p:spTree>
    <p:extLst>
      <p:ext uri="{BB962C8B-B14F-4D97-AF65-F5344CB8AC3E}">
        <p14:creationId xmlns:p14="http://schemas.microsoft.com/office/powerpoint/2010/main" val="172729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EECF8-09EB-B0A0-4AB4-8902BDAFCD1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F7D087E-1930-5D2E-1C1B-A3552C951D5F}"/>
              </a:ext>
            </a:extLst>
          </p:cNvPr>
          <p:cNvSpPr>
            <a:spLocks noGrp="1"/>
          </p:cNvSpPr>
          <p:nvPr>
            <p:ph type="title"/>
          </p:nvPr>
        </p:nvSpPr>
        <p:spPr/>
        <p:txBody>
          <a:bodyPr/>
          <a:lstStyle/>
          <a:p>
            <a:r>
              <a:rPr lang="en-US" noProof="0" dirty="0">
                <a:latin typeface="Aptos Black" panose="020B0004020202020204" pitchFamily="34" charset="0"/>
              </a:rPr>
              <a:t>Funding &amp; </a:t>
            </a:r>
            <a:r>
              <a:rPr lang="da-DK" dirty="0">
                <a:latin typeface="Aptos Black" panose="020B0004020202020204" pitchFamily="34" charset="0"/>
              </a:rPr>
              <a:t>Financial Situation</a:t>
            </a:r>
            <a:endParaRPr lang="en-US" noProof="0" dirty="0">
              <a:latin typeface="Aptos Black" panose="020B0004020202020204" pitchFamily="34" charset="0"/>
            </a:endParaRPr>
          </a:p>
        </p:txBody>
      </p:sp>
      <p:graphicFrame>
        <p:nvGraphicFramePr>
          <p:cNvPr id="6" name="Pladsholder til indhold 5">
            <a:extLst>
              <a:ext uri="{FF2B5EF4-FFF2-40B4-BE49-F238E27FC236}">
                <a16:creationId xmlns:a16="http://schemas.microsoft.com/office/drawing/2014/main" id="{B74F116C-4B9C-D313-4141-6CDF72D53496}"/>
              </a:ext>
            </a:extLst>
          </p:cNvPr>
          <p:cNvGraphicFramePr>
            <a:graphicFrameLocks noGrp="1"/>
          </p:cNvGraphicFramePr>
          <p:nvPr>
            <p:ph idx="1"/>
            <p:extLst>
              <p:ext uri="{D42A27DB-BD31-4B8C-83A1-F6EECF244321}">
                <p14:modId xmlns:p14="http://schemas.microsoft.com/office/powerpoint/2010/main" val="3367666835"/>
              </p:ext>
            </p:extLst>
          </p:nvPr>
        </p:nvGraphicFramePr>
        <p:xfrm>
          <a:off x="838199" y="1552087"/>
          <a:ext cx="10455031" cy="2595880"/>
        </p:xfrm>
        <a:graphic>
          <a:graphicData uri="http://schemas.openxmlformats.org/drawingml/2006/table">
            <a:tbl>
              <a:tblPr firstRow="1" bandRow="1">
                <a:tableStyleId>{5C22544A-7EE6-4342-B048-85BDC9FD1C3A}</a:tableStyleId>
              </a:tblPr>
              <a:tblGrid>
                <a:gridCol w="4656152">
                  <a:extLst>
                    <a:ext uri="{9D8B030D-6E8A-4147-A177-3AD203B41FA5}">
                      <a16:colId xmlns:a16="http://schemas.microsoft.com/office/drawing/2014/main" val="263634894"/>
                    </a:ext>
                  </a:extLst>
                </a:gridCol>
                <a:gridCol w="2639833">
                  <a:extLst>
                    <a:ext uri="{9D8B030D-6E8A-4147-A177-3AD203B41FA5}">
                      <a16:colId xmlns:a16="http://schemas.microsoft.com/office/drawing/2014/main" val="483515338"/>
                    </a:ext>
                  </a:extLst>
                </a:gridCol>
                <a:gridCol w="1574359">
                  <a:extLst>
                    <a:ext uri="{9D8B030D-6E8A-4147-A177-3AD203B41FA5}">
                      <a16:colId xmlns:a16="http://schemas.microsoft.com/office/drawing/2014/main" val="98353828"/>
                    </a:ext>
                  </a:extLst>
                </a:gridCol>
                <a:gridCol w="1584687">
                  <a:extLst>
                    <a:ext uri="{9D8B030D-6E8A-4147-A177-3AD203B41FA5}">
                      <a16:colId xmlns:a16="http://schemas.microsoft.com/office/drawing/2014/main" val="3802423124"/>
                    </a:ext>
                  </a:extLst>
                </a:gridCol>
              </a:tblGrid>
              <a:tr h="370840">
                <a:tc>
                  <a:txBody>
                    <a:bodyPr/>
                    <a:lstStyle/>
                    <a:p>
                      <a:r>
                        <a:rPr lang="en-US" noProof="0" dirty="0"/>
                        <a:t>Funding Provider</a:t>
                      </a:r>
                    </a:p>
                  </a:txBody>
                  <a:tcPr>
                    <a:solidFill>
                      <a:srgbClr val="02565B"/>
                    </a:solidFill>
                  </a:tcPr>
                </a:tc>
                <a:tc>
                  <a:txBody>
                    <a:bodyPr/>
                    <a:lstStyle/>
                    <a:p>
                      <a:r>
                        <a:rPr lang="en-US" noProof="0" dirty="0"/>
                        <a:t>Amount in DKK</a:t>
                      </a:r>
                    </a:p>
                  </a:txBody>
                  <a:tcPr>
                    <a:solidFill>
                      <a:srgbClr val="02565B"/>
                    </a:solidFill>
                  </a:tcPr>
                </a:tc>
                <a:tc>
                  <a:txBody>
                    <a:bodyPr/>
                    <a:lstStyle/>
                    <a:p>
                      <a:r>
                        <a:rPr lang="en-US" noProof="0" dirty="0"/>
                        <a:t>Date</a:t>
                      </a:r>
                    </a:p>
                  </a:txBody>
                  <a:tcPr>
                    <a:solidFill>
                      <a:srgbClr val="02565B"/>
                    </a:solidFill>
                  </a:tcPr>
                </a:tc>
                <a:tc>
                  <a:txBody>
                    <a:bodyPr/>
                    <a:lstStyle/>
                    <a:p>
                      <a:r>
                        <a:rPr lang="en-US" noProof="0" dirty="0"/>
                        <a:t>Equity in %</a:t>
                      </a:r>
                    </a:p>
                  </a:txBody>
                  <a:tcPr>
                    <a:solidFill>
                      <a:srgbClr val="02565B"/>
                    </a:solidFill>
                  </a:tcPr>
                </a:tc>
                <a:extLst>
                  <a:ext uri="{0D108BD9-81ED-4DB2-BD59-A6C34878D82A}">
                    <a16:rowId xmlns:a16="http://schemas.microsoft.com/office/drawing/2014/main" val="2344308001"/>
                  </a:ext>
                </a:extLst>
              </a:tr>
              <a:tr h="370840">
                <a:tc>
                  <a:txBody>
                    <a:bodyPr/>
                    <a:lstStyle/>
                    <a:p>
                      <a:endParaRPr lang="en-US" noProof="0" dirty="0"/>
                    </a:p>
                  </a:txBody>
                  <a:tcPr/>
                </a:tc>
                <a:tc>
                  <a:txBody>
                    <a:bodyPr/>
                    <a:lstStyle/>
                    <a:p>
                      <a:endParaRPr lang="en-US" noProof="0" dirty="0"/>
                    </a:p>
                  </a:txBody>
                  <a:tcPr/>
                </a:tc>
                <a:tc>
                  <a:txBody>
                    <a:bodyPr/>
                    <a:lstStyle/>
                    <a:p>
                      <a:r>
                        <a:rPr lang="en-US" noProof="0" dirty="0"/>
                        <a:t>MM/YYYY</a:t>
                      </a:r>
                    </a:p>
                  </a:txBody>
                  <a:tcPr/>
                </a:tc>
                <a:tc>
                  <a:txBody>
                    <a:bodyPr/>
                    <a:lstStyle/>
                    <a:p>
                      <a:endParaRPr lang="en-US" noProof="0" dirty="0"/>
                    </a:p>
                  </a:txBody>
                  <a:tcPr/>
                </a:tc>
                <a:extLst>
                  <a:ext uri="{0D108BD9-81ED-4DB2-BD59-A6C34878D82A}">
                    <a16:rowId xmlns:a16="http://schemas.microsoft.com/office/drawing/2014/main" val="670379781"/>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1398430692"/>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4041388728"/>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3163138697"/>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773155502"/>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2661207980"/>
                  </a:ext>
                </a:extLst>
              </a:tr>
            </a:tbl>
          </a:graphicData>
        </a:graphic>
      </p:graphicFrame>
      <p:sp>
        <p:nvSpPr>
          <p:cNvPr id="9" name="Pladsholder til indhold 2">
            <a:extLst>
              <a:ext uri="{FF2B5EF4-FFF2-40B4-BE49-F238E27FC236}">
                <a16:creationId xmlns:a16="http://schemas.microsoft.com/office/drawing/2014/main" id="{20999C67-C53C-50F8-4393-7F8D9A5DE3EC}"/>
              </a:ext>
            </a:extLst>
          </p:cNvPr>
          <p:cNvSpPr txBox="1">
            <a:spLocks/>
          </p:cNvSpPr>
          <p:nvPr/>
        </p:nvSpPr>
        <p:spPr>
          <a:xfrm>
            <a:off x="838200" y="4445514"/>
            <a:ext cx="10515600" cy="19162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4000"/>
              </a:lnSpc>
              <a:buFont typeface="Arial" panose="020B0604020202020204" pitchFamily="34" charset="0"/>
              <a:buNone/>
            </a:pPr>
            <a:r>
              <a:rPr lang="en-US" sz="1800" noProof="0" dirty="0"/>
              <a:t>Provide a brief overview of your startup’s financial status. Include when you plan to raise your next round of funding and the funding provider you are targeting.</a:t>
            </a:r>
          </a:p>
        </p:txBody>
      </p:sp>
    </p:spTree>
    <p:extLst>
      <p:ext uri="{BB962C8B-B14F-4D97-AF65-F5344CB8AC3E}">
        <p14:creationId xmlns:p14="http://schemas.microsoft.com/office/powerpoint/2010/main" val="774977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69096-1521-CFA9-DA5D-C2276B8F66B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509C826-38DD-4976-D6A3-B41CB056750E}"/>
              </a:ext>
            </a:extLst>
          </p:cNvPr>
          <p:cNvSpPr>
            <a:spLocks noGrp="1"/>
          </p:cNvSpPr>
          <p:nvPr>
            <p:ph type="title"/>
          </p:nvPr>
        </p:nvSpPr>
        <p:spPr/>
        <p:txBody>
          <a:bodyPr/>
          <a:lstStyle/>
          <a:p>
            <a:r>
              <a:rPr lang="en-US" noProof="0" dirty="0">
                <a:latin typeface="Aptos Black" panose="020B0004020202020204" pitchFamily="34" charset="0"/>
              </a:rPr>
              <a:t>Team </a:t>
            </a:r>
            <a:r>
              <a:rPr lang="en-US" sz="2400" noProof="0" dirty="0">
                <a:latin typeface="Aptos Black" panose="020B0004020202020204" pitchFamily="34" charset="0"/>
              </a:rPr>
              <a:t>Founders &amp; Key Team Members</a:t>
            </a:r>
            <a:endParaRPr lang="en-US" noProof="0" dirty="0">
              <a:latin typeface="Aptos Black" panose="020B0004020202020204" pitchFamily="34" charset="0"/>
            </a:endParaRPr>
          </a:p>
        </p:txBody>
      </p:sp>
      <p:pic>
        <p:nvPicPr>
          <p:cNvPr id="7" name="Grafik 6" descr="Bruger med massiv udfyldning">
            <a:extLst>
              <a:ext uri="{FF2B5EF4-FFF2-40B4-BE49-F238E27FC236}">
                <a16:creationId xmlns:a16="http://schemas.microsoft.com/office/drawing/2014/main" id="{4CB28CAB-EFDA-63D6-D912-4B8856CFC61F}"/>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840523" y="1503119"/>
            <a:ext cx="1230924" cy="1230924"/>
          </a:xfrm>
          <a:prstGeom prst="rect">
            <a:avLst/>
          </a:prstGeom>
        </p:spPr>
      </p:pic>
      <p:pic>
        <p:nvPicPr>
          <p:cNvPr id="8" name="Grafik 7" descr="Bruger med massiv udfyldning">
            <a:extLst>
              <a:ext uri="{FF2B5EF4-FFF2-40B4-BE49-F238E27FC236}">
                <a16:creationId xmlns:a16="http://schemas.microsoft.com/office/drawing/2014/main" id="{350E628D-F862-146D-1EB5-63C8BAF3527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480538" y="1503119"/>
            <a:ext cx="1230924" cy="1230924"/>
          </a:xfrm>
          <a:prstGeom prst="rect">
            <a:avLst/>
          </a:prstGeom>
        </p:spPr>
      </p:pic>
      <p:pic>
        <p:nvPicPr>
          <p:cNvPr id="10" name="Grafik 9" descr="Bruger med massiv udfyldning">
            <a:extLst>
              <a:ext uri="{FF2B5EF4-FFF2-40B4-BE49-F238E27FC236}">
                <a16:creationId xmlns:a16="http://schemas.microsoft.com/office/drawing/2014/main" id="{2DB11B0E-7786-9264-BC9F-1379B45E95F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071707" y="1503119"/>
            <a:ext cx="1230924" cy="1230924"/>
          </a:xfrm>
          <a:prstGeom prst="rect">
            <a:avLst/>
          </a:prstGeom>
        </p:spPr>
      </p:pic>
      <p:pic>
        <p:nvPicPr>
          <p:cNvPr id="11" name="Grafik 10" descr="Bruger med massiv udfyldning">
            <a:extLst>
              <a:ext uri="{FF2B5EF4-FFF2-40B4-BE49-F238E27FC236}">
                <a16:creationId xmlns:a16="http://schemas.microsoft.com/office/drawing/2014/main" id="{617973C3-FB8B-7DF2-7A9F-0EE1DF0DEB6C}"/>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632200" y="3969093"/>
            <a:ext cx="1230924" cy="1230924"/>
          </a:xfrm>
          <a:prstGeom prst="rect">
            <a:avLst/>
          </a:prstGeom>
        </p:spPr>
      </p:pic>
      <p:pic>
        <p:nvPicPr>
          <p:cNvPr id="12" name="Grafik 11" descr="Bruger med massiv udfyldning">
            <a:extLst>
              <a:ext uri="{FF2B5EF4-FFF2-40B4-BE49-F238E27FC236}">
                <a16:creationId xmlns:a16="http://schemas.microsoft.com/office/drawing/2014/main" id="{D707818C-165A-3A2C-A00E-408CB364F500}"/>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401169" y="3969093"/>
            <a:ext cx="1230924" cy="1230924"/>
          </a:xfrm>
          <a:prstGeom prst="rect">
            <a:avLst/>
          </a:prstGeom>
        </p:spPr>
      </p:pic>
      <p:sp>
        <p:nvSpPr>
          <p:cNvPr id="13" name="Tekstfelt 12">
            <a:extLst>
              <a:ext uri="{FF2B5EF4-FFF2-40B4-BE49-F238E27FC236}">
                <a16:creationId xmlns:a16="http://schemas.microsoft.com/office/drawing/2014/main" id="{4E9FD89F-7018-7769-3E90-CC2B1E65A0E7}"/>
              </a:ext>
            </a:extLst>
          </p:cNvPr>
          <p:cNvSpPr txBox="1"/>
          <p:nvPr/>
        </p:nvSpPr>
        <p:spPr>
          <a:xfrm>
            <a:off x="1150816" y="2679334"/>
            <a:ext cx="2610338" cy="1169551"/>
          </a:xfrm>
          <a:prstGeom prst="rect">
            <a:avLst/>
          </a:prstGeom>
          <a:noFill/>
        </p:spPr>
        <p:txBody>
          <a:bodyPr wrap="square" rtlCol="0">
            <a:spAutoFit/>
          </a:bodyPr>
          <a:lstStyle/>
          <a:p>
            <a:pPr algn="ctr"/>
            <a:r>
              <a:rPr lang="en-US" sz="1400" noProof="0" dirty="0"/>
              <a:t>Title</a:t>
            </a:r>
          </a:p>
          <a:p>
            <a:pPr algn="ctr"/>
            <a:r>
              <a:rPr lang="en-US" sz="1400" noProof="0" dirty="0"/>
              <a:t>Education/Experience</a:t>
            </a:r>
          </a:p>
          <a:p>
            <a:pPr algn="ctr"/>
            <a:r>
              <a:rPr lang="en-US" sz="1400" noProof="0" dirty="0"/>
              <a:t>Equity share</a:t>
            </a:r>
          </a:p>
          <a:p>
            <a:pPr algn="ctr"/>
            <a:r>
              <a:rPr lang="en-US" sz="1400" noProof="0" dirty="0"/>
              <a:t>Full-time/half-time</a:t>
            </a:r>
          </a:p>
          <a:p>
            <a:pPr algn="ctr"/>
            <a:r>
              <a:rPr lang="en-US" sz="1400" noProof="0" dirty="0"/>
              <a:t>Link to LinkedIn</a:t>
            </a:r>
          </a:p>
        </p:txBody>
      </p:sp>
      <p:sp>
        <p:nvSpPr>
          <p:cNvPr id="14" name="Tekstfelt 13">
            <a:extLst>
              <a:ext uri="{FF2B5EF4-FFF2-40B4-BE49-F238E27FC236}">
                <a16:creationId xmlns:a16="http://schemas.microsoft.com/office/drawing/2014/main" id="{84602D47-B513-E936-AAF6-EBBCC291340D}"/>
              </a:ext>
            </a:extLst>
          </p:cNvPr>
          <p:cNvSpPr txBox="1"/>
          <p:nvPr/>
        </p:nvSpPr>
        <p:spPr>
          <a:xfrm>
            <a:off x="4790831" y="2734043"/>
            <a:ext cx="2610338" cy="1169551"/>
          </a:xfrm>
          <a:prstGeom prst="rect">
            <a:avLst/>
          </a:prstGeom>
          <a:noFill/>
        </p:spPr>
        <p:txBody>
          <a:bodyPr wrap="square" rtlCol="0">
            <a:spAutoFit/>
          </a:bodyPr>
          <a:lstStyle/>
          <a:p>
            <a:pPr algn="ctr"/>
            <a:r>
              <a:rPr lang="en-US" sz="1400" noProof="0" dirty="0"/>
              <a:t>Title</a:t>
            </a:r>
          </a:p>
          <a:p>
            <a:pPr algn="ctr"/>
            <a:r>
              <a:rPr lang="en-US" sz="1400" noProof="0" dirty="0"/>
              <a:t>Education/Experience</a:t>
            </a:r>
          </a:p>
          <a:p>
            <a:pPr algn="ctr"/>
            <a:r>
              <a:rPr lang="en-US" sz="1400" noProof="0" dirty="0"/>
              <a:t>Equity share</a:t>
            </a:r>
          </a:p>
          <a:p>
            <a:pPr algn="ctr"/>
            <a:r>
              <a:rPr lang="en-US" sz="1400" noProof="0" dirty="0"/>
              <a:t>Full-time/half-time</a:t>
            </a:r>
          </a:p>
          <a:p>
            <a:pPr algn="ctr"/>
            <a:r>
              <a:rPr lang="en-US" sz="1400" noProof="0" dirty="0"/>
              <a:t>Link to LinkedIn</a:t>
            </a:r>
          </a:p>
        </p:txBody>
      </p:sp>
      <p:sp>
        <p:nvSpPr>
          <p:cNvPr id="15" name="Tekstfelt 14">
            <a:extLst>
              <a:ext uri="{FF2B5EF4-FFF2-40B4-BE49-F238E27FC236}">
                <a16:creationId xmlns:a16="http://schemas.microsoft.com/office/drawing/2014/main" id="{B415A2B9-B29D-690B-E38B-25A1EBCE63F8}"/>
              </a:ext>
            </a:extLst>
          </p:cNvPr>
          <p:cNvSpPr txBox="1"/>
          <p:nvPr/>
        </p:nvSpPr>
        <p:spPr>
          <a:xfrm>
            <a:off x="8382000" y="2734043"/>
            <a:ext cx="2610338" cy="1169551"/>
          </a:xfrm>
          <a:prstGeom prst="rect">
            <a:avLst/>
          </a:prstGeom>
          <a:noFill/>
        </p:spPr>
        <p:txBody>
          <a:bodyPr wrap="square" rtlCol="0">
            <a:spAutoFit/>
          </a:bodyPr>
          <a:lstStyle/>
          <a:p>
            <a:pPr algn="ctr"/>
            <a:r>
              <a:rPr lang="en-US" sz="1400" noProof="0" dirty="0"/>
              <a:t>Title</a:t>
            </a:r>
          </a:p>
          <a:p>
            <a:pPr algn="ctr"/>
            <a:r>
              <a:rPr lang="en-US" sz="1400" noProof="0" dirty="0"/>
              <a:t>Education/Experience</a:t>
            </a:r>
          </a:p>
          <a:p>
            <a:pPr algn="ctr"/>
            <a:r>
              <a:rPr lang="en-US" sz="1400" noProof="0" dirty="0"/>
              <a:t>Equity share</a:t>
            </a:r>
          </a:p>
          <a:p>
            <a:pPr algn="ctr"/>
            <a:r>
              <a:rPr lang="en-US" sz="1400" noProof="0" dirty="0"/>
              <a:t>Full-time/half-time</a:t>
            </a:r>
          </a:p>
          <a:p>
            <a:pPr algn="ctr"/>
            <a:r>
              <a:rPr lang="en-US" sz="1400" noProof="0" dirty="0"/>
              <a:t>Link to LinkedIn</a:t>
            </a:r>
          </a:p>
        </p:txBody>
      </p:sp>
      <p:sp>
        <p:nvSpPr>
          <p:cNvPr id="16" name="Tekstfelt 15">
            <a:extLst>
              <a:ext uri="{FF2B5EF4-FFF2-40B4-BE49-F238E27FC236}">
                <a16:creationId xmlns:a16="http://schemas.microsoft.com/office/drawing/2014/main" id="{42C7781F-3094-06B0-1892-5BE76713DEB5}"/>
              </a:ext>
            </a:extLst>
          </p:cNvPr>
          <p:cNvSpPr txBox="1"/>
          <p:nvPr/>
        </p:nvSpPr>
        <p:spPr>
          <a:xfrm>
            <a:off x="2942493" y="5104334"/>
            <a:ext cx="2610338" cy="1169551"/>
          </a:xfrm>
          <a:prstGeom prst="rect">
            <a:avLst/>
          </a:prstGeom>
          <a:noFill/>
        </p:spPr>
        <p:txBody>
          <a:bodyPr wrap="square" rtlCol="0">
            <a:spAutoFit/>
          </a:bodyPr>
          <a:lstStyle/>
          <a:p>
            <a:pPr algn="ctr"/>
            <a:r>
              <a:rPr lang="en-US" sz="1400" noProof="0" dirty="0"/>
              <a:t>Title</a:t>
            </a:r>
          </a:p>
          <a:p>
            <a:pPr algn="ctr"/>
            <a:r>
              <a:rPr lang="en-US" sz="1400" noProof="0" dirty="0"/>
              <a:t>Education/Experience</a:t>
            </a:r>
          </a:p>
          <a:p>
            <a:pPr algn="ctr"/>
            <a:r>
              <a:rPr lang="en-US" sz="1400" noProof="0" dirty="0"/>
              <a:t>Equity share</a:t>
            </a:r>
          </a:p>
          <a:p>
            <a:pPr algn="ctr"/>
            <a:r>
              <a:rPr lang="en-US" sz="1400" noProof="0" dirty="0"/>
              <a:t>Full-time/half-time</a:t>
            </a:r>
          </a:p>
          <a:p>
            <a:pPr algn="ctr"/>
            <a:r>
              <a:rPr lang="en-US" sz="1400" noProof="0" dirty="0"/>
              <a:t>Link to LinkedIn</a:t>
            </a:r>
          </a:p>
        </p:txBody>
      </p:sp>
      <p:sp>
        <p:nvSpPr>
          <p:cNvPr id="17" name="Tekstfelt 16">
            <a:extLst>
              <a:ext uri="{FF2B5EF4-FFF2-40B4-BE49-F238E27FC236}">
                <a16:creationId xmlns:a16="http://schemas.microsoft.com/office/drawing/2014/main" id="{732E3790-1904-9602-5B94-3946D5C1E8F6}"/>
              </a:ext>
            </a:extLst>
          </p:cNvPr>
          <p:cNvSpPr txBox="1"/>
          <p:nvPr/>
        </p:nvSpPr>
        <p:spPr>
          <a:xfrm>
            <a:off x="6711462" y="5159043"/>
            <a:ext cx="2610338" cy="1169551"/>
          </a:xfrm>
          <a:prstGeom prst="rect">
            <a:avLst/>
          </a:prstGeom>
          <a:noFill/>
        </p:spPr>
        <p:txBody>
          <a:bodyPr wrap="square" rtlCol="0">
            <a:spAutoFit/>
          </a:bodyPr>
          <a:lstStyle/>
          <a:p>
            <a:pPr algn="ctr"/>
            <a:r>
              <a:rPr lang="en-US" sz="1400" noProof="0" dirty="0"/>
              <a:t>Title</a:t>
            </a:r>
          </a:p>
          <a:p>
            <a:pPr algn="ctr"/>
            <a:r>
              <a:rPr lang="en-US" sz="1400" noProof="0" dirty="0"/>
              <a:t>Education/Experience</a:t>
            </a:r>
          </a:p>
          <a:p>
            <a:pPr algn="ctr"/>
            <a:r>
              <a:rPr lang="en-US" sz="1400" noProof="0" dirty="0"/>
              <a:t>Equity share</a:t>
            </a:r>
          </a:p>
          <a:p>
            <a:pPr algn="ctr"/>
            <a:r>
              <a:rPr lang="en-US" sz="1400" noProof="0" dirty="0"/>
              <a:t>Full-time/half-time</a:t>
            </a:r>
          </a:p>
          <a:p>
            <a:pPr algn="ctr"/>
            <a:r>
              <a:rPr lang="en-US" sz="1400" noProof="0" dirty="0"/>
              <a:t>Link to LinkedIn</a:t>
            </a:r>
          </a:p>
        </p:txBody>
      </p:sp>
      <p:pic>
        <p:nvPicPr>
          <p:cNvPr id="19" name="Grafik 18" descr="Oplysninger med massiv udfyldning">
            <a:extLst>
              <a:ext uri="{FF2B5EF4-FFF2-40B4-BE49-F238E27FC236}">
                <a16:creationId xmlns:a16="http://schemas.microsoft.com/office/drawing/2014/main" id="{7C5E0A9A-B9F3-1E94-350E-A5214801329A}"/>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893625" y="487139"/>
            <a:ext cx="738468" cy="738468"/>
          </a:xfrm>
          <a:prstGeom prst="rect">
            <a:avLst/>
          </a:prstGeom>
        </p:spPr>
      </p:pic>
      <p:sp>
        <p:nvSpPr>
          <p:cNvPr id="20" name="Tekstfelt 19">
            <a:extLst>
              <a:ext uri="{FF2B5EF4-FFF2-40B4-BE49-F238E27FC236}">
                <a16:creationId xmlns:a16="http://schemas.microsoft.com/office/drawing/2014/main" id="{4B09350B-30B1-07B0-2645-4DF2595AA2CD}"/>
              </a:ext>
            </a:extLst>
          </p:cNvPr>
          <p:cNvSpPr txBox="1"/>
          <p:nvPr/>
        </p:nvSpPr>
        <p:spPr>
          <a:xfrm>
            <a:off x="8614593" y="412278"/>
            <a:ext cx="3049969" cy="954107"/>
          </a:xfrm>
          <a:prstGeom prst="rect">
            <a:avLst/>
          </a:prstGeom>
          <a:noFill/>
        </p:spPr>
        <p:txBody>
          <a:bodyPr wrap="square" rtlCol="0">
            <a:spAutoFit/>
          </a:bodyPr>
          <a:lstStyle/>
          <a:p>
            <a:r>
              <a:rPr lang="en-US" sz="1400" b="1" noProof="0" dirty="0"/>
              <a:t>Be aware.</a:t>
            </a:r>
          </a:p>
          <a:p>
            <a:r>
              <a:rPr lang="en-US" sz="1400" b="1" noProof="0" dirty="0"/>
              <a:t>Do only provide us with name and photo of team members, if no LinkedIn page is available.</a:t>
            </a:r>
          </a:p>
        </p:txBody>
      </p:sp>
      <p:sp>
        <p:nvSpPr>
          <p:cNvPr id="21" name="Rektangel 20">
            <a:extLst>
              <a:ext uri="{FF2B5EF4-FFF2-40B4-BE49-F238E27FC236}">
                <a16:creationId xmlns:a16="http://schemas.microsoft.com/office/drawing/2014/main" id="{590299F4-98B6-1802-54BE-6B3C57A7AC1C}"/>
              </a:ext>
            </a:extLst>
          </p:cNvPr>
          <p:cNvSpPr/>
          <p:nvPr/>
        </p:nvSpPr>
        <p:spPr>
          <a:xfrm>
            <a:off x="7792278" y="278296"/>
            <a:ext cx="3959750" cy="1224823"/>
          </a:xfrm>
          <a:prstGeom prst="rect">
            <a:avLst/>
          </a:prstGeom>
          <a:noFill/>
          <a:ln w="28575">
            <a:solidFill>
              <a:srgbClr val="C1672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190271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586D7-ACDC-1BDE-D619-0D5E24F25830}"/>
            </a:ext>
          </a:extLst>
        </p:cNvPr>
        <p:cNvGrpSpPr/>
        <p:nvPr/>
      </p:nvGrpSpPr>
      <p:grpSpPr>
        <a:xfrm>
          <a:off x="0" y="0"/>
          <a:ext cx="0" cy="0"/>
          <a:chOff x="0" y="0"/>
          <a:chExt cx="0" cy="0"/>
        </a:xfrm>
      </p:grpSpPr>
      <p:cxnSp>
        <p:nvCxnSpPr>
          <p:cNvPr id="21" name="Lige forbindelse 20">
            <a:extLst>
              <a:ext uri="{FF2B5EF4-FFF2-40B4-BE49-F238E27FC236}">
                <a16:creationId xmlns:a16="http://schemas.microsoft.com/office/drawing/2014/main" id="{7541DBE2-AC74-286C-6CF7-2E161D631A57}"/>
              </a:ext>
            </a:extLst>
          </p:cNvPr>
          <p:cNvCxnSpPr>
            <a:cxnSpLocks/>
          </p:cNvCxnSpPr>
          <p:nvPr/>
        </p:nvCxnSpPr>
        <p:spPr>
          <a:xfrm>
            <a:off x="1746737" y="4039576"/>
            <a:ext cx="8698523" cy="0"/>
          </a:xfrm>
          <a:prstGeom prst="line">
            <a:avLst/>
          </a:prstGeom>
          <a:ln>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2" name="Titel 1">
            <a:extLst>
              <a:ext uri="{FF2B5EF4-FFF2-40B4-BE49-F238E27FC236}">
                <a16:creationId xmlns:a16="http://schemas.microsoft.com/office/drawing/2014/main" id="{35FF907D-7A0B-3C5B-5A4E-7B72BEE15C44}"/>
              </a:ext>
            </a:extLst>
          </p:cNvPr>
          <p:cNvSpPr>
            <a:spLocks noGrp="1"/>
          </p:cNvSpPr>
          <p:nvPr>
            <p:ph type="title"/>
          </p:nvPr>
        </p:nvSpPr>
        <p:spPr/>
        <p:txBody>
          <a:bodyPr/>
          <a:lstStyle/>
          <a:p>
            <a:r>
              <a:rPr lang="en-US" noProof="0" dirty="0">
                <a:latin typeface="Aptos Black" panose="020B0004020202020204" pitchFamily="34" charset="0"/>
              </a:rPr>
              <a:t>Milestones Plan </a:t>
            </a:r>
            <a:r>
              <a:rPr lang="en-US" sz="2400" noProof="0" dirty="0">
                <a:latin typeface="Aptos Black" panose="020B0004020202020204" pitchFamily="34" charset="0"/>
              </a:rPr>
              <a:t>6 to 12 months ahead</a:t>
            </a:r>
            <a:endParaRPr lang="en-US" noProof="0" dirty="0">
              <a:latin typeface="Aptos Black" panose="020B0004020202020204" pitchFamily="34" charset="0"/>
            </a:endParaRPr>
          </a:p>
        </p:txBody>
      </p:sp>
      <p:sp>
        <p:nvSpPr>
          <p:cNvPr id="9" name="Ellipse 8">
            <a:extLst>
              <a:ext uri="{FF2B5EF4-FFF2-40B4-BE49-F238E27FC236}">
                <a16:creationId xmlns:a16="http://schemas.microsoft.com/office/drawing/2014/main" id="{E18696DE-F38E-A7E1-9111-06C5463BE867}"/>
              </a:ext>
            </a:extLst>
          </p:cNvPr>
          <p:cNvSpPr/>
          <p:nvPr/>
        </p:nvSpPr>
        <p:spPr>
          <a:xfrm>
            <a:off x="2003870" y="3608753"/>
            <a:ext cx="861647" cy="861647"/>
          </a:xfrm>
          <a:prstGeom prst="ellipse">
            <a:avLst/>
          </a:prstGeom>
          <a:solidFill>
            <a:srgbClr val="0256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400" dirty="0"/>
              <a:t>MM</a:t>
            </a:r>
          </a:p>
          <a:p>
            <a:pPr algn="ctr"/>
            <a:r>
              <a:rPr lang="da-DK" sz="1400" dirty="0"/>
              <a:t>YYYY</a:t>
            </a:r>
          </a:p>
        </p:txBody>
      </p:sp>
      <p:sp>
        <p:nvSpPr>
          <p:cNvPr id="18" name="Ellipse 17">
            <a:extLst>
              <a:ext uri="{FF2B5EF4-FFF2-40B4-BE49-F238E27FC236}">
                <a16:creationId xmlns:a16="http://schemas.microsoft.com/office/drawing/2014/main" id="{A1EB4BD6-A273-06F5-21DA-57A1C235EDDD}"/>
              </a:ext>
            </a:extLst>
          </p:cNvPr>
          <p:cNvSpPr/>
          <p:nvPr/>
        </p:nvSpPr>
        <p:spPr>
          <a:xfrm>
            <a:off x="3803753" y="3608753"/>
            <a:ext cx="861647" cy="861647"/>
          </a:xfrm>
          <a:prstGeom prst="ellipse">
            <a:avLst/>
          </a:prstGeom>
          <a:solidFill>
            <a:srgbClr val="0256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400" dirty="0"/>
              <a:t>MM</a:t>
            </a:r>
          </a:p>
          <a:p>
            <a:pPr algn="ctr"/>
            <a:r>
              <a:rPr lang="da-DK" sz="1400" dirty="0"/>
              <a:t>YYYY</a:t>
            </a:r>
          </a:p>
        </p:txBody>
      </p:sp>
      <p:sp>
        <p:nvSpPr>
          <p:cNvPr id="19" name="Ellipse 18">
            <a:extLst>
              <a:ext uri="{FF2B5EF4-FFF2-40B4-BE49-F238E27FC236}">
                <a16:creationId xmlns:a16="http://schemas.microsoft.com/office/drawing/2014/main" id="{8E717ACE-ACEF-4556-AE96-725180D0C5E5}"/>
              </a:ext>
            </a:extLst>
          </p:cNvPr>
          <p:cNvSpPr/>
          <p:nvPr/>
        </p:nvSpPr>
        <p:spPr>
          <a:xfrm>
            <a:off x="5603636" y="3608753"/>
            <a:ext cx="861647" cy="861647"/>
          </a:xfrm>
          <a:prstGeom prst="ellipse">
            <a:avLst/>
          </a:prstGeom>
          <a:solidFill>
            <a:srgbClr val="0256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400" dirty="0"/>
              <a:t>MM</a:t>
            </a:r>
          </a:p>
          <a:p>
            <a:pPr algn="ctr"/>
            <a:r>
              <a:rPr lang="da-DK" sz="1400" dirty="0"/>
              <a:t>YYYY</a:t>
            </a:r>
          </a:p>
        </p:txBody>
      </p:sp>
      <p:sp>
        <p:nvSpPr>
          <p:cNvPr id="23" name="Ellipse 22">
            <a:extLst>
              <a:ext uri="{FF2B5EF4-FFF2-40B4-BE49-F238E27FC236}">
                <a16:creationId xmlns:a16="http://schemas.microsoft.com/office/drawing/2014/main" id="{BA8FCBAC-C892-E02F-BB35-2D8FD5CFCB65}"/>
              </a:ext>
            </a:extLst>
          </p:cNvPr>
          <p:cNvSpPr/>
          <p:nvPr/>
        </p:nvSpPr>
        <p:spPr>
          <a:xfrm>
            <a:off x="7403519" y="3608752"/>
            <a:ext cx="861647" cy="861647"/>
          </a:xfrm>
          <a:prstGeom prst="ellipse">
            <a:avLst/>
          </a:prstGeom>
          <a:solidFill>
            <a:srgbClr val="0256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400" dirty="0"/>
              <a:t>MM</a:t>
            </a:r>
          </a:p>
          <a:p>
            <a:pPr algn="ctr"/>
            <a:r>
              <a:rPr lang="da-DK" sz="1400" dirty="0"/>
              <a:t>YYYY</a:t>
            </a:r>
          </a:p>
        </p:txBody>
      </p:sp>
      <p:sp>
        <p:nvSpPr>
          <p:cNvPr id="24" name="Ellipse 23">
            <a:extLst>
              <a:ext uri="{FF2B5EF4-FFF2-40B4-BE49-F238E27FC236}">
                <a16:creationId xmlns:a16="http://schemas.microsoft.com/office/drawing/2014/main" id="{E7F4BC29-7ABE-2D45-5719-024DB68FCA3B}"/>
              </a:ext>
            </a:extLst>
          </p:cNvPr>
          <p:cNvSpPr/>
          <p:nvPr/>
        </p:nvSpPr>
        <p:spPr>
          <a:xfrm>
            <a:off x="9203403" y="3610518"/>
            <a:ext cx="861647" cy="861647"/>
          </a:xfrm>
          <a:prstGeom prst="ellipse">
            <a:avLst/>
          </a:prstGeom>
          <a:solidFill>
            <a:srgbClr val="0256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400" dirty="0"/>
              <a:t>MM</a:t>
            </a:r>
          </a:p>
          <a:p>
            <a:pPr algn="ctr"/>
            <a:r>
              <a:rPr lang="da-DK" sz="1400" dirty="0"/>
              <a:t>YYYY</a:t>
            </a:r>
          </a:p>
        </p:txBody>
      </p:sp>
      <p:cxnSp>
        <p:nvCxnSpPr>
          <p:cNvPr id="26" name="Lige forbindelse 25">
            <a:extLst>
              <a:ext uri="{FF2B5EF4-FFF2-40B4-BE49-F238E27FC236}">
                <a16:creationId xmlns:a16="http://schemas.microsoft.com/office/drawing/2014/main" id="{CD4C2697-AC2B-4CF1-0B56-EC5337C95410}"/>
              </a:ext>
            </a:extLst>
          </p:cNvPr>
          <p:cNvCxnSpPr>
            <a:cxnSpLocks/>
          </p:cNvCxnSpPr>
          <p:nvPr/>
        </p:nvCxnSpPr>
        <p:spPr>
          <a:xfrm>
            <a:off x="2434694" y="2854518"/>
            <a:ext cx="0" cy="754234"/>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cxnSp>
        <p:nvCxnSpPr>
          <p:cNvPr id="29" name="Lige forbindelse 28">
            <a:extLst>
              <a:ext uri="{FF2B5EF4-FFF2-40B4-BE49-F238E27FC236}">
                <a16:creationId xmlns:a16="http://schemas.microsoft.com/office/drawing/2014/main" id="{87E89B01-A055-9C1B-8AA5-F99CE9DEB538}"/>
              </a:ext>
            </a:extLst>
          </p:cNvPr>
          <p:cNvCxnSpPr>
            <a:cxnSpLocks/>
          </p:cNvCxnSpPr>
          <p:nvPr/>
        </p:nvCxnSpPr>
        <p:spPr>
          <a:xfrm>
            <a:off x="6037379" y="2854518"/>
            <a:ext cx="0" cy="754234"/>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cxnSp>
        <p:nvCxnSpPr>
          <p:cNvPr id="30" name="Lige forbindelse 29">
            <a:extLst>
              <a:ext uri="{FF2B5EF4-FFF2-40B4-BE49-F238E27FC236}">
                <a16:creationId xmlns:a16="http://schemas.microsoft.com/office/drawing/2014/main" id="{3FC15E82-5958-8FD9-A998-69C55BD7BAB5}"/>
              </a:ext>
            </a:extLst>
          </p:cNvPr>
          <p:cNvCxnSpPr>
            <a:cxnSpLocks/>
          </p:cNvCxnSpPr>
          <p:nvPr/>
        </p:nvCxnSpPr>
        <p:spPr>
          <a:xfrm>
            <a:off x="9629939" y="2854518"/>
            <a:ext cx="0" cy="754234"/>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cxnSp>
        <p:nvCxnSpPr>
          <p:cNvPr id="31" name="Lige forbindelse 30">
            <a:extLst>
              <a:ext uri="{FF2B5EF4-FFF2-40B4-BE49-F238E27FC236}">
                <a16:creationId xmlns:a16="http://schemas.microsoft.com/office/drawing/2014/main" id="{A945954D-0730-2C4C-292F-EBCC610315A9}"/>
              </a:ext>
            </a:extLst>
          </p:cNvPr>
          <p:cNvCxnSpPr>
            <a:cxnSpLocks/>
          </p:cNvCxnSpPr>
          <p:nvPr/>
        </p:nvCxnSpPr>
        <p:spPr>
          <a:xfrm flipV="1">
            <a:off x="4234576" y="4470399"/>
            <a:ext cx="0" cy="754234"/>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cxnSp>
        <p:nvCxnSpPr>
          <p:cNvPr id="33" name="Lige forbindelse 32">
            <a:extLst>
              <a:ext uri="{FF2B5EF4-FFF2-40B4-BE49-F238E27FC236}">
                <a16:creationId xmlns:a16="http://schemas.microsoft.com/office/drawing/2014/main" id="{7FB02D31-DFAF-F7AD-438F-D766C5EF55B5}"/>
              </a:ext>
            </a:extLst>
          </p:cNvPr>
          <p:cNvCxnSpPr>
            <a:cxnSpLocks/>
          </p:cNvCxnSpPr>
          <p:nvPr/>
        </p:nvCxnSpPr>
        <p:spPr>
          <a:xfrm flipV="1">
            <a:off x="7834342" y="4470399"/>
            <a:ext cx="0" cy="754234"/>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sp>
        <p:nvSpPr>
          <p:cNvPr id="34" name="Tekstfelt 33">
            <a:extLst>
              <a:ext uri="{FF2B5EF4-FFF2-40B4-BE49-F238E27FC236}">
                <a16:creationId xmlns:a16="http://schemas.microsoft.com/office/drawing/2014/main" id="{B5420DD4-93FF-63B0-3BE3-043FCAFDEC87}"/>
              </a:ext>
            </a:extLst>
          </p:cNvPr>
          <p:cNvSpPr txBox="1"/>
          <p:nvPr/>
        </p:nvSpPr>
        <p:spPr>
          <a:xfrm>
            <a:off x="2929407" y="5398532"/>
            <a:ext cx="2610338" cy="307777"/>
          </a:xfrm>
          <a:prstGeom prst="rect">
            <a:avLst/>
          </a:prstGeom>
          <a:noFill/>
        </p:spPr>
        <p:txBody>
          <a:bodyPr wrap="square" rtlCol="0">
            <a:spAutoFit/>
          </a:bodyPr>
          <a:lstStyle/>
          <a:p>
            <a:pPr algn="ctr"/>
            <a:r>
              <a:rPr lang="en-US" sz="1400" noProof="0" dirty="0"/>
              <a:t>Milestone description</a:t>
            </a:r>
          </a:p>
        </p:txBody>
      </p:sp>
      <p:sp>
        <p:nvSpPr>
          <p:cNvPr id="35" name="Tekstfelt 34">
            <a:extLst>
              <a:ext uri="{FF2B5EF4-FFF2-40B4-BE49-F238E27FC236}">
                <a16:creationId xmlns:a16="http://schemas.microsoft.com/office/drawing/2014/main" id="{BA1723C6-9B58-9CF3-A9D7-EF89CC5115B3}"/>
              </a:ext>
            </a:extLst>
          </p:cNvPr>
          <p:cNvSpPr txBox="1"/>
          <p:nvPr/>
        </p:nvSpPr>
        <p:spPr>
          <a:xfrm>
            <a:off x="1129524" y="2392852"/>
            <a:ext cx="2610338" cy="307777"/>
          </a:xfrm>
          <a:prstGeom prst="rect">
            <a:avLst/>
          </a:prstGeom>
          <a:noFill/>
        </p:spPr>
        <p:txBody>
          <a:bodyPr wrap="square" rtlCol="0">
            <a:spAutoFit/>
          </a:bodyPr>
          <a:lstStyle/>
          <a:p>
            <a:pPr algn="ctr"/>
            <a:r>
              <a:rPr lang="en-US" sz="1400" noProof="0" dirty="0"/>
              <a:t>Milestone description</a:t>
            </a:r>
          </a:p>
        </p:txBody>
      </p:sp>
      <p:sp>
        <p:nvSpPr>
          <p:cNvPr id="36" name="Tekstfelt 35">
            <a:extLst>
              <a:ext uri="{FF2B5EF4-FFF2-40B4-BE49-F238E27FC236}">
                <a16:creationId xmlns:a16="http://schemas.microsoft.com/office/drawing/2014/main" id="{1EE9A025-AE27-A581-CEFC-04DB88F1A8EA}"/>
              </a:ext>
            </a:extLst>
          </p:cNvPr>
          <p:cNvSpPr txBox="1"/>
          <p:nvPr/>
        </p:nvSpPr>
        <p:spPr>
          <a:xfrm>
            <a:off x="4729290" y="2392851"/>
            <a:ext cx="2610338" cy="307777"/>
          </a:xfrm>
          <a:prstGeom prst="rect">
            <a:avLst/>
          </a:prstGeom>
          <a:noFill/>
        </p:spPr>
        <p:txBody>
          <a:bodyPr wrap="square" rtlCol="0">
            <a:spAutoFit/>
          </a:bodyPr>
          <a:lstStyle/>
          <a:p>
            <a:pPr algn="ctr"/>
            <a:r>
              <a:rPr lang="en-US" sz="1400" noProof="0" dirty="0"/>
              <a:t>Milestone description</a:t>
            </a:r>
          </a:p>
        </p:txBody>
      </p:sp>
      <p:sp>
        <p:nvSpPr>
          <p:cNvPr id="37" name="Tekstfelt 36">
            <a:extLst>
              <a:ext uri="{FF2B5EF4-FFF2-40B4-BE49-F238E27FC236}">
                <a16:creationId xmlns:a16="http://schemas.microsoft.com/office/drawing/2014/main" id="{DC0253CF-FDD8-4050-0029-C026B685039C}"/>
              </a:ext>
            </a:extLst>
          </p:cNvPr>
          <p:cNvSpPr txBox="1"/>
          <p:nvPr/>
        </p:nvSpPr>
        <p:spPr>
          <a:xfrm>
            <a:off x="8265166" y="2391970"/>
            <a:ext cx="2610338" cy="307777"/>
          </a:xfrm>
          <a:prstGeom prst="rect">
            <a:avLst/>
          </a:prstGeom>
          <a:noFill/>
        </p:spPr>
        <p:txBody>
          <a:bodyPr wrap="square" rtlCol="0">
            <a:spAutoFit/>
          </a:bodyPr>
          <a:lstStyle/>
          <a:p>
            <a:pPr algn="ctr"/>
            <a:r>
              <a:rPr lang="en-US" sz="1400" noProof="0" dirty="0"/>
              <a:t>Milestone description</a:t>
            </a:r>
          </a:p>
        </p:txBody>
      </p:sp>
      <p:sp>
        <p:nvSpPr>
          <p:cNvPr id="38" name="Tekstfelt 37">
            <a:extLst>
              <a:ext uri="{FF2B5EF4-FFF2-40B4-BE49-F238E27FC236}">
                <a16:creationId xmlns:a16="http://schemas.microsoft.com/office/drawing/2014/main" id="{D94F21A6-D6F0-4A09-2DEC-32C54C398CB5}"/>
              </a:ext>
            </a:extLst>
          </p:cNvPr>
          <p:cNvSpPr txBox="1"/>
          <p:nvPr/>
        </p:nvSpPr>
        <p:spPr>
          <a:xfrm>
            <a:off x="6529173" y="5398532"/>
            <a:ext cx="2610338" cy="307777"/>
          </a:xfrm>
          <a:prstGeom prst="rect">
            <a:avLst/>
          </a:prstGeom>
          <a:noFill/>
        </p:spPr>
        <p:txBody>
          <a:bodyPr wrap="square" rtlCol="0">
            <a:spAutoFit/>
          </a:bodyPr>
          <a:lstStyle/>
          <a:p>
            <a:pPr algn="ctr"/>
            <a:r>
              <a:rPr lang="en-US" sz="1400" noProof="0" dirty="0"/>
              <a:t>Milestone description</a:t>
            </a:r>
          </a:p>
        </p:txBody>
      </p:sp>
    </p:spTree>
    <p:extLst>
      <p:ext uri="{BB962C8B-B14F-4D97-AF65-F5344CB8AC3E}">
        <p14:creationId xmlns:p14="http://schemas.microsoft.com/office/powerpoint/2010/main" val="405174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D6073"/>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FB1E9F-47C8-3E6C-9F22-2A12D7978E2D}"/>
              </a:ext>
            </a:extLst>
          </p:cNvPr>
          <p:cNvSpPr>
            <a:spLocks noGrp="1"/>
          </p:cNvSpPr>
          <p:nvPr>
            <p:ph type="ctrTitle"/>
          </p:nvPr>
        </p:nvSpPr>
        <p:spPr/>
        <p:txBody>
          <a:bodyPr/>
          <a:lstStyle/>
          <a:p>
            <a:r>
              <a:rPr lang="da-DK" dirty="0">
                <a:latin typeface="Aptos Black" panose="020B0004020202020204" pitchFamily="34" charset="0"/>
              </a:rPr>
              <a:t>Part 3</a:t>
            </a:r>
          </a:p>
        </p:txBody>
      </p:sp>
      <p:sp>
        <p:nvSpPr>
          <p:cNvPr id="3" name="Undertitel 2">
            <a:extLst>
              <a:ext uri="{FF2B5EF4-FFF2-40B4-BE49-F238E27FC236}">
                <a16:creationId xmlns:a16="http://schemas.microsoft.com/office/drawing/2014/main" id="{E4B84EF5-AB86-2C1B-E61A-15BD599A5217}"/>
              </a:ext>
            </a:extLst>
          </p:cNvPr>
          <p:cNvSpPr>
            <a:spLocks noGrp="1"/>
          </p:cNvSpPr>
          <p:nvPr>
            <p:ph type="subTitle" idx="1"/>
          </p:nvPr>
        </p:nvSpPr>
        <p:spPr/>
        <p:txBody>
          <a:bodyPr/>
          <a:lstStyle/>
          <a:p>
            <a:r>
              <a:rPr lang="da-DK" dirty="0" err="1"/>
              <a:t>Example</a:t>
            </a:r>
            <a:r>
              <a:rPr lang="da-DK" dirty="0"/>
              <a:t> Slides – Danish Tech Challenge Application</a:t>
            </a:r>
          </a:p>
        </p:txBody>
      </p:sp>
    </p:spTree>
    <p:extLst>
      <p:ext uri="{BB962C8B-B14F-4D97-AF65-F5344CB8AC3E}">
        <p14:creationId xmlns:p14="http://schemas.microsoft.com/office/powerpoint/2010/main" val="1934984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65B"/>
        </a:solidFill>
        <a:effectLst/>
      </p:bgPr>
    </p:bg>
    <p:spTree>
      <p:nvGrpSpPr>
        <p:cNvPr id="1" name="">
          <a:extLst>
            <a:ext uri="{FF2B5EF4-FFF2-40B4-BE49-F238E27FC236}">
              <a16:creationId xmlns:a16="http://schemas.microsoft.com/office/drawing/2014/main" id="{DACB5104-C849-954D-65CE-DDE95E78353A}"/>
            </a:ext>
          </a:extLst>
        </p:cNvPr>
        <p:cNvGrpSpPr/>
        <p:nvPr/>
      </p:nvGrpSpPr>
      <p:grpSpPr>
        <a:xfrm>
          <a:off x="0" y="0"/>
          <a:ext cx="0" cy="0"/>
          <a:chOff x="0" y="0"/>
          <a:chExt cx="0" cy="0"/>
        </a:xfrm>
      </p:grpSpPr>
      <p:sp>
        <p:nvSpPr>
          <p:cNvPr id="3" name="Undertitel 2">
            <a:extLst>
              <a:ext uri="{FF2B5EF4-FFF2-40B4-BE49-F238E27FC236}">
                <a16:creationId xmlns:a16="http://schemas.microsoft.com/office/drawing/2014/main" id="{6B1EFCD1-0E21-4DD0-93AE-1426B6F7A30E}"/>
              </a:ext>
            </a:extLst>
          </p:cNvPr>
          <p:cNvSpPr>
            <a:spLocks noGrp="1"/>
          </p:cNvSpPr>
          <p:nvPr>
            <p:ph type="subTitle" idx="1"/>
          </p:nvPr>
        </p:nvSpPr>
        <p:spPr>
          <a:xfrm>
            <a:off x="1524000" y="4222240"/>
            <a:ext cx="9144000" cy="1655762"/>
          </a:xfrm>
        </p:spPr>
        <p:txBody>
          <a:bodyPr/>
          <a:lstStyle/>
          <a:p>
            <a:r>
              <a:rPr lang="en-US" dirty="0" err="1">
                <a:solidFill>
                  <a:schemeClr val="bg1"/>
                </a:solidFill>
              </a:rPr>
              <a:t>Sentar</a:t>
            </a:r>
            <a:r>
              <a:rPr lang="en-US" dirty="0">
                <a:solidFill>
                  <a:schemeClr val="bg1"/>
                </a:solidFill>
              </a:rPr>
              <a:t> combats the negative effects of sedentary behavior by encouraging office workers to regularly change posture and position — ultimately reducing absenteeism and boosting performance.</a:t>
            </a:r>
            <a:endParaRPr lang="da-DK" dirty="0">
              <a:solidFill>
                <a:schemeClr val="bg1"/>
              </a:solidFill>
            </a:endParaRPr>
          </a:p>
        </p:txBody>
      </p:sp>
      <p:pic>
        <p:nvPicPr>
          <p:cNvPr id="4" name="Shape 56">
            <a:extLst>
              <a:ext uri="{FF2B5EF4-FFF2-40B4-BE49-F238E27FC236}">
                <a16:creationId xmlns:a16="http://schemas.microsoft.com/office/drawing/2014/main" id="{99EA533C-9AC3-0465-C5DC-BED71A9B9102}"/>
              </a:ext>
            </a:extLst>
          </p:cNvPr>
          <p:cNvPicPr preferRelativeResize="0"/>
          <p:nvPr/>
        </p:nvPicPr>
        <p:blipFill>
          <a:blip r:embed="rId2">
            <a:alphaModFix/>
          </a:blip>
          <a:stretch>
            <a:fillRect/>
          </a:stretch>
        </p:blipFill>
        <p:spPr>
          <a:xfrm>
            <a:off x="4796028" y="1356987"/>
            <a:ext cx="2599944" cy="2599944"/>
          </a:xfrm>
          <a:prstGeom prst="rect">
            <a:avLst/>
          </a:prstGeom>
          <a:noFill/>
          <a:ln>
            <a:noFill/>
          </a:ln>
        </p:spPr>
      </p:pic>
    </p:spTree>
    <p:extLst>
      <p:ext uri="{BB962C8B-B14F-4D97-AF65-F5344CB8AC3E}">
        <p14:creationId xmlns:p14="http://schemas.microsoft.com/office/powerpoint/2010/main" val="492566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91B55-80D5-81D5-1A76-FDAEE7033E5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C83B37F-A120-7041-8EE7-1F70910CAA6E}"/>
              </a:ext>
            </a:extLst>
          </p:cNvPr>
          <p:cNvSpPr>
            <a:spLocks noGrp="1"/>
          </p:cNvSpPr>
          <p:nvPr>
            <p:ph type="title"/>
          </p:nvPr>
        </p:nvSpPr>
        <p:spPr/>
        <p:txBody>
          <a:bodyPr/>
          <a:lstStyle/>
          <a:p>
            <a:r>
              <a:rPr lang="da-DK" dirty="0">
                <a:latin typeface="Aptos Black" panose="020B0004020202020204" pitchFamily="34" charset="0"/>
              </a:rPr>
              <a:t>Problem</a:t>
            </a:r>
          </a:p>
        </p:txBody>
      </p:sp>
      <p:sp>
        <p:nvSpPr>
          <p:cNvPr id="3" name="Pladsholder til indhold 2">
            <a:extLst>
              <a:ext uri="{FF2B5EF4-FFF2-40B4-BE49-F238E27FC236}">
                <a16:creationId xmlns:a16="http://schemas.microsoft.com/office/drawing/2014/main" id="{2977586A-8804-54C5-C557-5FC930F3922C}"/>
              </a:ext>
            </a:extLst>
          </p:cNvPr>
          <p:cNvSpPr>
            <a:spLocks noGrp="1"/>
          </p:cNvSpPr>
          <p:nvPr>
            <p:ph idx="1"/>
          </p:nvPr>
        </p:nvSpPr>
        <p:spPr/>
        <p:txBody>
          <a:bodyPr>
            <a:normAutofit/>
          </a:bodyPr>
          <a:lstStyle/>
          <a:p>
            <a:pPr marL="0" indent="0">
              <a:lnSpc>
                <a:spcPct val="114000"/>
              </a:lnSpc>
              <a:buNone/>
            </a:pPr>
            <a:r>
              <a:rPr lang="en-US" sz="1800" dirty="0"/>
              <a:t>Sedentary behavior is a major and growing societal issue, leading to back and neck pain as well as other lifestyle-related diseases. On average, 35% of the Danish population suffers from lower back pain — a number that rises to nearly 50% among office workers. For the average Danish company, sedentary behavior results in a loss of productivity worth DKK 30,000 per employee annually. The issue also places a significant burden on pension and insurance providers.</a:t>
            </a:r>
            <a:endParaRPr lang="da-DK" sz="1800" dirty="0"/>
          </a:p>
        </p:txBody>
      </p:sp>
    </p:spTree>
    <p:extLst>
      <p:ext uri="{BB962C8B-B14F-4D97-AF65-F5344CB8AC3E}">
        <p14:creationId xmlns:p14="http://schemas.microsoft.com/office/powerpoint/2010/main" val="1342066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CFF82-D3C9-1191-3CBA-F2CD6E2259F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05E1282-9770-1F43-93DC-BDDFF1B7A2F4}"/>
              </a:ext>
            </a:extLst>
          </p:cNvPr>
          <p:cNvSpPr>
            <a:spLocks noGrp="1"/>
          </p:cNvSpPr>
          <p:nvPr>
            <p:ph type="title"/>
          </p:nvPr>
        </p:nvSpPr>
        <p:spPr/>
        <p:txBody>
          <a:bodyPr/>
          <a:lstStyle/>
          <a:p>
            <a:r>
              <a:rPr lang="da-DK" dirty="0">
                <a:latin typeface="Aptos Black" panose="020B0004020202020204" pitchFamily="34" charset="0"/>
              </a:rPr>
              <a:t>Solution &amp; Market</a:t>
            </a:r>
          </a:p>
        </p:txBody>
      </p:sp>
      <p:sp>
        <p:nvSpPr>
          <p:cNvPr id="3" name="Pladsholder til indhold 2">
            <a:extLst>
              <a:ext uri="{FF2B5EF4-FFF2-40B4-BE49-F238E27FC236}">
                <a16:creationId xmlns:a16="http://schemas.microsoft.com/office/drawing/2014/main" id="{75EECB86-01AC-0EA6-D1F9-33884913B61F}"/>
              </a:ext>
            </a:extLst>
          </p:cNvPr>
          <p:cNvSpPr>
            <a:spLocks noGrp="1"/>
          </p:cNvSpPr>
          <p:nvPr>
            <p:ph idx="1"/>
          </p:nvPr>
        </p:nvSpPr>
        <p:spPr>
          <a:xfrm>
            <a:off x="838199" y="1825625"/>
            <a:ext cx="7715541" cy="4403346"/>
          </a:xfrm>
        </p:spPr>
        <p:txBody>
          <a:bodyPr>
            <a:normAutofit fontScale="92500"/>
          </a:bodyPr>
          <a:lstStyle/>
          <a:p>
            <a:pPr marL="0" indent="0">
              <a:lnSpc>
                <a:spcPct val="114000"/>
              </a:lnSpc>
              <a:buNone/>
            </a:pPr>
            <a:r>
              <a:rPr lang="en-US" sz="1800" dirty="0"/>
              <a:t>The </a:t>
            </a:r>
            <a:r>
              <a:rPr lang="en-US" sz="1800" dirty="0" err="1"/>
              <a:t>Sentar</a:t>
            </a:r>
            <a:r>
              <a:rPr lang="en-US" sz="1800" dirty="0"/>
              <a:t> bot encourages office workers to move more — the most effective way to prevent back and neck pain. While height-adjustable desks are common in offices, they’re often underused. The real challenge is changing user behavior. The </a:t>
            </a:r>
            <a:r>
              <a:rPr lang="en-US" sz="1800" dirty="0" err="1"/>
              <a:t>Sentar</a:t>
            </a:r>
            <a:r>
              <a:rPr lang="en-US" sz="1800" dirty="0"/>
              <a:t> bot is placed on the user’s desk, where it detects presence, monitors desk height and flow of work. Based on this data, it evaluates when the user needs to switch between sitting and standing positions. The </a:t>
            </a:r>
            <a:r>
              <a:rPr lang="en-US" sz="1800" dirty="0" err="1"/>
              <a:t>Sentar</a:t>
            </a:r>
            <a:r>
              <a:rPr lang="en-US" sz="1800" dirty="0"/>
              <a:t> bot takes into consideration whether the office worker are in a productive flow, making sure not to interrupt with a prompt at a disruptive time. The prompts are based on nudging and gamification principles, to make sure the office workers are motivated.</a:t>
            </a:r>
          </a:p>
          <a:p>
            <a:pPr marL="0" indent="0">
              <a:lnSpc>
                <a:spcPct val="114000"/>
              </a:lnSpc>
              <a:buNone/>
            </a:pPr>
            <a:r>
              <a:rPr lang="en-US" sz="1800" dirty="0"/>
              <a:t>Our target customers are medium to large enterprises with predominantly white-collar workforces, located in markets with a strong focus on workplace ergonomics. First market entry is Denmark, with a quick expansion to Scandinavia. Within the next 5-7 years, a further expansion into Europe is planned.</a:t>
            </a:r>
            <a:endParaRPr lang="da-DK" sz="1800" dirty="0"/>
          </a:p>
        </p:txBody>
      </p:sp>
      <p:pic>
        <p:nvPicPr>
          <p:cNvPr id="4" name="Billede 3">
            <a:extLst>
              <a:ext uri="{FF2B5EF4-FFF2-40B4-BE49-F238E27FC236}">
                <a16:creationId xmlns:a16="http://schemas.microsoft.com/office/drawing/2014/main" id="{78877738-F091-BCDF-0517-4B5E5ED83D33}"/>
              </a:ext>
            </a:extLst>
          </p:cNvPr>
          <p:cNvPicPr>
            <a:picLocks noChangeAspect="1"/>
          </p:cNvPicPr>
          <p:nvPr/>
        </p:nvPicPr>
        <p:blipFill>
          <a:blip r:embed="rId2"/>
          <a:stretch>
            <a:fillRect/>
          </a:stretch>
        </p:blipFill>
        <p:spPr>
          <a:xfrm>
            <a:off x="9876108" y="1444850"/>
            <a:ext cx="942559" cy="921956"/>
          </a:xfrm>
          <a:prstGeom prst="rect">
            <a:avLst/>
          </a:prstGeom>
        </p:spPr>
      </p:pic>
      <p:pic>
        <p:nvPicPr>
          <p:cNvPr id="5" name="Billede 4">
            <a:extLst>
              <a:ext uri="{FF2B5EF4-FFF2-40B4-BE49-F238E27FC236}">
                <a16:creationId xmlns:a16="http://schemas.microsoft.com/office/drawing/2014/main" id="{F8C032AB-A1ED-AE1D-B957-BFB36D7AEC98}"/>
              </a:ext>
            </a:extLst>
          </p:cNvPr>
          <p:cNvPicPr>
            <a:picLocks noChangeAspect="1"/>
          </p:cNvPicPr>
          <p:nvPr/>
        </p:nvPicPr>
        <p:blipFill>
          <a:blip r:embed="rId3"/>
          <a:stretch>
            <a:fillRect/>
          </a:stretch>
        </p:blipFill>
        <p:spPr>
          <a:xfrm>
            <a:off x="9613261" y="2405541"/>
            <a:ext cx="1468252" cy="1439557"/>
          </a:xfrm>
          <a:prstGeom prst="rect">
            <a:avLst/>
          </a:prstGeom>
        </p:spPr>
      </p:pic>
      <p:pic>
        <p:nvPicPr>
          <p:cNvPr id="6" name="Billede 5">
            <a:extLst>
              <a:ext uri="{FF2B5EF4-FFF2-40B4-BE49-F238E27FC236}">
                <a16:creationId xmlns:a16="http://schemas.microsoft.com/office/drawing/2014/main" id="{754E9A7E-2D59-412B-12E0-EE9A6F2269CF}"/>
              </a:ext>
            </a:extLst>
          </p:cNvPr>
          <p:cNvPicPr>
            <a:picLocks noChangeAspect="1"/>
          </p:cNvPicPr>
          <p:nvPr/>
        </p:nvPicPr>
        <p:blipFill>
          <a:blip r:embed="rId4"/>
          <a:stretch>
            <a:fillRect/>
          </a:stretch>
        </p:blipFill>
        <p:spPr>
          <a:xfrm>
            <a:off x="8970881" y="3962326"/>
            <a:ext cx="2753012" cy="1884983"/>
          </a:xfrm>
          <a:prstGeom prst="rect">
            <a:avLst/>
          </a:prstGeom>
        </p:spPr>
      </p:pic>
      <p:cxnSp>
        <p:nvCxnSpPr>
          <p:cNvPr id="7" name="Lige forbindelse 6">
            <a:extLst>
              <a:ext uri="{FF2B5EF4-FFF2-40B4-BE49-F238E27FC236}">
                <a16:creationId xmlns:a16="http://schemas.microsoft.com/office/drawing/2014/main" id="{4E907F45-6E97-9192-DDAE-22D55CDED376}"/>
              </a:ext>
            </a:extLst>
          </p:cNvPr>
          <p:cNvCxnSpPr/>
          <p:nvPr/>
        </p:nvCxnSpPr>
        <p:spPr>
          <a:xfrm flipV="1">
            <a:off x="3120043" y="2067580"/>
            <a:ext cx="0" cy="1456077"/>
          </a:xfrm>
          <a:prstGeom prst="line">
            <a:avLst/>
          </a:prstGeom>
          <a:ln>
            <a:solidFill>
              <a:schemeClr val="bg1"/>
            </a:solidFill>
            <a:prstDash val="sysDash"/>
          </a:ln>
        </p:spPr>
        <p:style>
          <a:lnRef idx="2">
            <a:schemeClr val="accent1"/>
          </a:lnRef>
          <a:fillRef idx="0">
            <a:schemeClr val="accent1"/>
          </a:fillRef>
          <a:effectRef idx="1">
            <a:schemeClr val="accent1"/>
          </a:effectRef>
          <a:fontRef idx="minor">
            <a:schemeClr val="tx1"/>
          </a:fontRef>
        </p:style>
      </p:cxnSp>
      <p:cxnSp>
        <p:nvCxnSpPr>
          <p:cNvPr id="8" name="Lige forbindelse 7">
            <a:extLst>
              <a:ext uri="{FF2B5EF4-FFF2-40B4-BE49-F238E27FC236}">
                <a16:creationId xmlns:a16="http://schemas.microsoft.com/office/drawing/2014/main" id="{5ED437F5-CEC4-95DA-FEDC-769F66B6A2EA}"/>
              </a:ext>
            </a:extLst>
          </p:cNvPr>
          <p:cNvCxnSpPr/>
          <p:nvPr/>
        </p:nvCxnSpPr>
        <p:spPr>
          <a:xfrm flipV="1">
            <a:off x="5633947" y="2067580"/>
            <a:ext cx="0" cy="1456077"/>
          </a:xfrm>
          <a:prstGeom prst="line">
            <a:avLst/>
          </a:prstGeom>
          <a:ln>
            <a:solidFill>
              <a:schemeClr val="bg1"/>
            </a:solidFill>
            <a:prstDash val="sysDash"/>
          </a:ln>
        </p:spPr>
        <p:style>
          <a:lnRef idx="2">
            <a:schemeClr val="accent1"/>
          </a:lnRef>
          <a:fillRef idx="0">
            <a:schemeClr val="accent1"/>
          </a:fillRef>
          <a:effectRef idx="1">
            <a:schemeClr val="accent1"/>
          </a:effectRef>
          <a:fontRef idx="minor">
            <a:schemeClr val="tx1"/>
          </a:fontRef>
        </p:style>
      </p:cxnSp>
      <p:cxnSp>
        <p:nvCxnSpPr>
          <p:cNvPr id="9" name="Lige forbindelse 8">
            <a:extLst>
              <a:ext uri="{FF2B5EF4-FFF2-40B4-BE49-F238E27FC236}">
                <a16:creationId xmlns:a16="http://schemas.microsoft.com/office/drawing/2014/main" id="{6520A8B8-1ADF-503B-D142-889792206847}"/>
              </a:ext>
            </a:extLst>
          </p:cNvPr>
          <p:cNvCxnSpPr/>
          <p:nvPr/>
        </p:nvCxnSpPr>
        <p:spPr>
          <a:xfrm flipV="1">
            <a:off x="8553743" y="2067581"/>
            <a:ext cx="0" cy="1560812"/>
          </a:xfrm>
          <a:prstGeom prst="line">
            <a:avLst/>
          </a:prstGeom>
          <a:ln>
            <a:solidFill>
              <a:schemeClr val="bg1"/>
            </a:solidFill>
            <a:prstDash val="sysDash"/>
          </a:ln>
        </p:spPr>
        <p:style>
          <a:lnRef idx="2">
            <a:schemeClr val="accent1"/>
          </a:lnRef>
          <a:fillRef idx="0">
            <a:schemeClr val="accent1"/>
          </a:fillRef>
          <a:effectRef idx="1">
            <a:schemeClr val="accent1"/>
          </a:effectRef>
          <a:fontRef idx="minor">
            <a:schemeClr val="tx1"/>
          </a:fontRef>
        </p:style>
      </p:cxnSp>
      <p:sp>
        <p:nvSpPr>
          <p:cNvPr id="10" name="Shape 67">
            <a:extLst>
              <a:ext uri="{FF2B5EF4-FFF2-40B4-BE49-F238E27FC236}">
                <a16:creationId xmlns:a16="http://schemas.microsoft.com/office/drawing/2014/main" id="{7A89A16D-0278-C479-2E72-F1CF5B3C8FE4}"/>
              </a:ext>
            </a:extLst>
          </p:cNvPr>
          <p:cNvSpPr txBox="1">
            <a:spLocks/>
          </p:cNvSpPr>
          <p:nvPr/>
        </p:nvSpPr>
        <p:spPr>
          <a:xfrm>
            <a:off x="9152262" y="854673"/>
            <a:ext cx="2345541" cy="884400"/>
          </a:xfrm>
          <a:prstGeom prst="rect">
            <a:avLst/>
          </a:prstGeom>
        </p:spPr>
        <p:txBody>
          <a:bodyPr spcFirstLastPara="1" vert="horz" wrap="square"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da-DK" sz="1800" dirty="0">
                <a:latin typeface="Aptos Black" panose="020B0004020202020204" pitchFamily="34" charset="0"/>
                <a:ea typeface="Roboto Medium"/>
                <a:cs typeface="Roboto Medium"/>
                <a:sym typeface="Roboto Medium"/>
              </a:rPr>
              <a:t>Denmark</a:t>
            </a:r>
          </a:p>
          <a:p>
            <a:pPr marL="0" indent="0" algn="ctr">
              <a:lnSpc>
                <a:spcPct val="100000"/>
              </a:lnSpc>
              <a:spcBef>
                <a:spcPts val="0"/>
              </a:spcBef>
              <a:buFont typeface="Arial" panose="020B0604020202020204" pitchFamily="34" charset="0"/>
              <a:buNone/>
            </a:pPr>
            <a:r>
              <a:rPr lang="da-DK" sz="1800" dirty="0">
                <a:latin typeface="Aptos Black" panose="020B0004020202020204" pitchFamily="34" charset="0"/>
                <a:ea typeface="Roboto Medium"/>
                <a:cs typeface="Roboto Medium"/>
                <a:sym typeface="Roboto Medium"/>
              </a:rPr>
              <a:t>7 </a:t>
            </a:r>
            <a:r>
              <a:rPr lang="da-DK" sz="1800" dirty="0" err="1">
                <a:latin typeface="Aptos Black" panose="020B0004020202020204" pitchFamily="34" charset="0"/>
                <a:ea typeface="Roboto Medium"/>
                <a:cs typeface="Roboto Medium"/>
                <a:sym typeface="Roboto Medium"/>
              </a:rPr>
              <a:t>mio</a:t>
            </a:r>
            <a:r>
              <a:rPr lang="da-DK" sz="1800" dirty="0">
                <a:latin typeface="Aptos Black" panose="020B0004020202020204" pitchFamily="34" charset="0"/>
                <a:ea typeface="Roboto Medium"/>
                <a:cs typeface="Roboto Medium"/>
                <a:sym typeface="Roboto Medium"/>
              </a:rPr>
              <a:t> EUR/</a:t>
            </a:r>
            <a:r>
              <a:rPr lang="da-DK" sz="1800" dirty="0" err="1">
                <a:latin typeface="Aptos Black" panose="020B0004020202020204" pitchFamily="34" charset="0"/>
                <a:ea typeface="Roboto Medium"/>
                <a:cs typeface="Roboto Medium"/>
                <a:sym typeface="Roboto Medium"/>
              </a:rPr>
              <a:t>year</a:t>
            </a:r>
            <a:endParaRPr lang="da-DK" sz="1800" dirty="0">
              <a:latin typeface="Aptos Black" panose="020B0004020202020204" pitchFamily="34" charset="0"/>
              <a:ea typeface="Roboto Medium"/>
              <a:cs typeface="Roboto Medium"/>
              <a:sym typeface="Roboto Medium"/>
            </a:endParaRPr>
          </a:p>
          <a:p>
            <a:pPr marL="0" indent="0" algn="ctr">
              <a:lnSpc>
                <a:spcPct val="100000"/>
              </a:lnSpc>
              <a:spcBef>
                <a:spcPts val="0"/>
              </a:spcBef>
              <a:buFont typeface="Arial" panose="020B0604020202020204" pitchFamily="34" charset="0"/>
              <a:buNone/>
            </a:pPr>
            <a:endParaRPr lang="da-DK" sz="1800" dirty="0">
              <a:latin typeface="Aptos Black" panose="020B0004020202020204" pitchFamily="34" charset="0"/>
              <a:ea typeface="Roboto Medium"/>
              <a:cs typeface="Roboto Medium"/>
              <a:sym typeface="Roboto Medium"/>
            </a:endParaRPr>
          </a:p>
        </p:txBody>
      </p:sp>
      <p:sp>
        <p:nvSpPr>
          <p:cNvPr id="11" name="Shape 67">
            <a:extLst>
              <a:ext uri="{FF2B5EF4-FFF2-40B4-BE49-F238E27FC236}">
                <a16:creationId xmlns:a16="http://schemas.microsoft.com/office/drawing/2014/main" id="{0545658D-78A5-DD09-6F35-65989DB746EC}"/>
              </a:ext>
            </a:extLst>
          </p:cNvPr>
          <p:cNvSpPr txBox="1">
            <a:spLocks/>
          </p:cNvSpPr>
          <p:nvPr/>
        </p:nvSpPr>
        <p:spPr>
          <a:xfrm>
            <a:off x="9061533" y="2647879"/>
            <a:ext cx="2526998" cy="8844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rgbClr val="FFFFFF"/>
              </a:buClr>
              <a:buSzPts val="1800"/>
              <a:buFont typeface="Arial"/>
              <a:buChar char="●"/>
              <a:defRPr sz="1800" b="0" i="0" u="none" strike="noStrike" cap="none">
                <a:solidFill>
                  <a:srgbClr val="FFFFFF"/>
                </a:solidFill>
                <a:latin typeface="Arial"/>
                <a:ea typeface="Arial"/>
                <a:cs typeface="Arial"/>
                <a:sym typeface="Arial"/>
              </a:defRPr>
            </a:lvl1pPr>
            <a:lvl2pPr marL="914400" marR="0" lvl="1"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2pPr>
            <a:lvl3pPr marL="1371600" marR="0" lvl="2"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3pPr>
            <a:lvl4pPr marL="1828800" marR="0" lvl="3"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4pPr>
            <a:lvl5pPr marL="2286000" marR="0" lvl="4"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5pPr>
            <a:lvl6pPr marL="2743200" marR="0" lvl="5"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6pPr>
            <a:lvl7pPr marL="3200400" marR="0" lvl="6"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7pPr>
            <a:lvl8pPr marL="3657600" marR="0" lvl="7"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8pPr>
            <a:lvl9pPr marL="4114800" marR="0" lvl="8" indent="-317500" algn="l" rtl="0">
              <a:lnSpc>
                <a:spcPct val="115000"/>
              </a:lnSpc>
              <a:spcBef>
                <a:spcPts val="1600"/>
              </a:spcBef>
              <a:spcAft>
                <a:spcPts val="1600"/>
              </a:spcAft>
              <a:buClr>
                <a:srgbClr val="FFFFFF"/>
              </a:buClr>
              <a:buSzPts val="1400"/>
              <a:buFont typeface="Arial"/>
              <a:buChar char="■"/>
              <a:defRPr sz="1400" b="0" i="0" u="none" strike="noStrike" cap="none">
                <a:solidFill>
                  <a:srgbClr val="FFFFFF"/>
                </a:solidFill>
                <a:latin typeface="Arial"/>
                <a:ea typeface="Arial"/>
                <a:cs typeface="Arial"/>
                <a:sym typeface="Arial"/>
              </a:defRPr>
            </a:lvl9pPr>
          </a:lstStyle>
          <a:p>
            <a:pPr marL="0" indent="0" algn="ctr">
              <a:lnSpc>
                <a:spcPct val="100000"/>
              </a:lnSpc>
              <a:buNone/>
            </a:pPr>
            <a:r>
              <a:rPr lang="da-DK" dirty="0">
                <a:solidFill>
                  <a:schemeClr val="tx1"/>
                </a:solidFill>
                <a:latin typeface="Aptos Black" panose="020B0004020202020204" pitchFamily="34" charset="0"/>
                <a:ea typeface="Roboto Medium"/>
                <a:cs typeface="Roboto Medium"/>
                <a:sym typeface="Roboto Medium"/>
              </a:rPr>
              <a:t>Scandinavia</a:t>
            </a:r>
          </a:p>
          <a:p>
            <a:pPr marL="0" indent="0" algn="ctr">
              <a:lnSpc>
                <a:spcPct val="100000"/>
              </a:lnSpc>
              <a:buFont typeface="Arial"/>
              <a:buNone/>
            </a:pPr>
            <a:r>
              <a:rPr lang="da-DK" dirty="0">
                <a:solidFill>
                  <a:schemeClr val="tx1"/>
                </a:solidFill>
                <a:latin typeface="Aptos Black" panose="020B0004020202020204" pitchFamily="34" charset="0"/>
                <a:ea typeface="Roboto Medium"/>
                <a:cs typeface="Roboto Medium"/>
                <a:sym typeface="Roboto Medium"/>
              </a:rPr>
              <a:t>25 </a:t>
            </a:r>
            <a:r>
              <a:rPr lang="da-DK" dirty="0" err="1">
                <a:solidFill>
                  <a:schemeClr val="tx1"/>
                </a:solidFill>
                <a:latin typeface="Aptos Black" panose="020B0004020202020204" pitchFamily="34" charset="0"/>
                <a:ea typeface="Roboto Medium"/>
                <a:cs typeface="Roboto Medium"/>
                <a:sym typeface="Roboto Medium"/>
              </a:rPr>
              <a:t>mio</a:t>
            </a:r>
            <a:r>
              <a:rPr lang="da-DK" dirty="0">
                <a:solidFill>
                  <a:schemeClr val="tx1"/>
                </a:solidFill>
                <a:latin typeface="Aptos Black" panose="020B0004020202020204" pitchFamily="34" charset="0"/>
                <a:ea typeface="Roboto Medium"/>
                <a:cs typeface="Roboto Medium"/>
                <a:sym typeface="Roboto Medium"/>
              </a:rPr>
              <a:t> EUR/</a:t>
            </a:r>
            <a:r>
              <a:rPr lang="da-DK" dirty="0" err="1">
                <a:solidFill>
                  <a:schemeClr val="tx1"/>
                </a:solidFill>
                <a:latin typeface="Aptos Black" panose="020B0004020202020204" pitchFamily="34" charset="0"/>
                <a:ea typeface="Roboto Medium"/>
                <a:cs typeface="Roboto Medium"/>
                <a:sym typeface="Roboto Medium"/>
              </a:rPr>
              <a:t>year</a:t>
            </a:r>
            <a:endParaRPr lang="da-DK" dirty="0">
              <a:solidFill>
                <a:schemeClr val="tx1"/>
              </a:solidFill>
              <a:latin typeface="Aptos Black" panose="020B0004020202020204" pitchFamily="34" charset="0"/>
              <a:ea typeface="Roboto Medium"/>
              <a:cs typeface="Roboto Medium"/>
              <a:sym typeface="Roboto Medium"/>
            </a:endParaRPr>
          </a:p>
          <a:p>
            <a:pPr marL="0" indent="0" algn="ctr">
              <a:lnSpc>
                <a:spcPct val="100000"/>
              </a:lnSpc>
              <a:buFont typeface="Arial"/>
              <a:buNone/>
            </a:pPr>
            <a:endParaRPr lang="da-DK" dirty="0">
              <a:solidFill>
                <a:schemeClr val="tx1"/>
              </a:solidFill>
              <a:latin typeface="Aptos Black" panose="020B0004020202020204" pitchFamily="34" charset="0"/>
              <a:ea typeface="Roboto Medium"/>
              <a:cs typeface="Roboto Medium"/>
              <a:sym typeface="Roboto Medium"/>
            </a:endParaRPr>
          </a:p>
        </p:txBody>
      </p:sp>
      <p:sp>
        <p:nvSpPr>
          <p:cNvPr id="12" name="Shape 67">
            <a:extLst>
              <a:ext uri="{FF2B5EF4-FFF2-40B4-BE49-F238E27FC236}">
                <a16:creationId xmlns:a16="http://schemas.microsoft.com/office/drawing/2014/main" id="{FC114AF2-56E3-B9BC-64D6-5BB4D5EF834D}"/>
              </a:ext>
            </a:extLst>
          </p:cNvPr>
          <p:cNvSpPr txBox="1">
            <a:spLocks/>
          </p:cNvSpPr>
          <p:nvPr/>
        </p:nvSpPr>
        <p:spPr>
          <a:xfrm>
            <a:off x="8880790" y="4574146"/>
            <a:ext cx="2888484" cy="8844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rgbClr val="FFFFFF"/>
              </a:buClr>
              <a:buSzPts val="1800"/>
              <a:buFont typeface="Arial"/>
              <a:buChar char="●"/>
              <a:defRPr sz="1800" b="0" i="0" u="none" strike="noStrike" cap="none">
                <a:solidFill>
                  <a:srgbClr val="FFFFFF"/>
                </a:solidFill>
                <a:latin typeface="Arial"/>
                <a:ea typeface="Arial"/>
                <a:cs typeface="Arial"/>
                <a:sym typeface="Arial"/>
              </a:defRPr>
            </a:lvl1pPr>
            <a:lvl2pPr marL="914400" marR="0" lvl="1"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2pPr>
            <a:lvl3pPr marL="1371600" marR="0" lvl="2"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3pPr>
            <a:lvl4pPr marL="1828800" marR="0" lvl="3"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4pPr>
            <a:lvl5pPr marL="2286000" marR="0" lvl="4"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5pPr>
            <a:lvl6pPr marL="2743200" marR="0" lvl="5"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6pPr>
            <a:lvl7pPr marL="3200400" marR="0" lvl="6"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7pPr>
            <a:lvl8pPr marL="3657600" marR="0" lvl="7" indent="-317500" algn="l" rtl="0">
              <a:lnSpc>
                <a:spcPct val="115000"/>
              </a:lnSpc>
              <a:spcBef>
                <a:spcPts val="1600"/>
              </a:spcBef>
              <a:spcAft>
                <a:spcPts val="0"/>
              </a:spcAft>
              <a:buClr>
                <a:srgbClr val="FFFFFF"/>
              </a:buClr>
              <a:buSzPts val="1400"/>
              <a:buFont typeface="Arial"/>
              <a:buChar char="○"/>
              <a:defRPr sz="1400" b="0" i="0" u="none" strike="noStrike" cap="none">
                <a:solidFill>
                  <a:srgbClr val="FFFFFF"/>
                </a:solidFill>
                <a:latin typeface="Arial"/>
                <a:ea typeface="Arial"/>
                <a:cs typeface="Arial"/>
                <a:sym typeface="Arial"/>
              </a:defRPr>
            </a:lvl8pPr>
            <a:lvl9pPr marL="4114800" marR="0" lvl="8" indent="-317500" algn="l" rtl="0">
              <a:lnSpc>
                <a:spcPct val="115000"/>
              </a:lnSpc>
              <a:spcBef>
                <a:spcPts val="1600"/>
              </a:spcBef>
              <a:spcAft>
                <a:spcPts val="1600"/>
              </a:spcAft>
              <a:buClr>
                <a:srgbClr val="FFFFFF"/>
              </a:buClr>
              <a:buSzPts val="1400"/>
              <a:buFont typeface="Arial"/>
              <a:buChar char="■"/>
              <a:defRPr sz="1400" b="0" i="0" u="none" strike="noStrike" cap="none">
                <a:solidFill>
                  <a:srgbClr val="FFFFFF"/>
                </a:solidFill>
                <a:latin typeface="Arial"/>
                <a:ea typeface="Arial"/>
                <a:cs typeface="Arial"/>
                <a:sym typeface="Arial"/>
              </a:defRPr>
            </a:lvl9pPr>
          </a:lstStyle>
          <a:p>
            <a:pPr marL="0" indent="0" algn="ctr">
              <a:lnSpc>
                <a:spcPct val="100000"/>
              </a:lnSpc>
              <a:buNone/>
            </a:pPr>
            <a:r>
              <a:rPr lang="da-DK" dirty="0">
                <a:solidFill>
                  <a:schemeClr val="tx1"/>
                </a:solidFill>
                <a:latin typeface="Aptos Black" panose="020B0004020202020204" pitchFamily="34" charset="0"/>
                <a:ea typeface="Roboto Medium"/>
                <a:cs typeface="Roboto Medium"/>
                <a:sym typeface="Roboto Medium"/>
              </a:rPr>
              <a:t>Europe</a:t>
            </a:r>
          </a:p>
          <a:p>
            <a:pPr marL="0" indent="0" algn="ctr">
              <a:lnSpc>
                <a:spcPct val="100000"/>
              </a:lnSpc>
              <a:buFont typeface="Arial"/>
              <a:buNone/>
            </a:pPr>
            <a:r>
              <a:rPr lang="da-DK" dirty="0">
                <a:solidFill>
                  <a:schemeClr val="tx1"/>
                </a:solidFill>
                <a:latin typeface="Aptos Black" panose="020B0004020202020204" pitchFamily="34" charset="0"/>
                <a:ea typeface="Roboto Medium"/>
                <a:cs typeface="Roboto Medium"/>
                <a:sym typeface="Roboto Medium"/>
              </a:rPr>
              <a:t>+280 </a:t>
            </a:r>
            <a:r>
              <a:rPr lang="da-DK" dirty="0" err="1">
                <a:solidFill>
                  <a:schemeClr val="tx1"/>
                </a:solidFill>
                <a:latin typeface="Aptos Black" panose="020B0004020202020204" pitchFamily="34" charset="0"/>
                <a:ea typeface="Roboto Medium"/>
                <a:cs typeface="Roboto Medium"/>
                <a:sym typeface="Roboto Medium"/>
              </a:rPr>
              <a:t>mio</a:t>
            </a:r>
            <a:r>
              <a:rPr lang="da-DK" dirty="0">
                <a:solidFill>
                  <a:schemeClr val="tx1"/>
                </a:solidFill>
                <a:latin typeface="Aptos Black" panose="020B0004020202020204" pitchFamily="34" charset="0"/>
                <a:ea typeface="Roboto Medium"/>
                <a:cs typeface="Roboto Medium"/>
                <a:sym typeface="Roboto Medium"/>
              </a:rPr>
              <a:t> EUR/</a:t>
            </a:r>
            <a:r>
              <a:rPr lang="da-DK" dirty="0" err="1">
                <a:solidFill>
                  <a:schemeClr val="tx1"/>
                </a:solidFill>
                <a:latin typeface="Aptos Black" panose="020B0004020202020204" pitchFamily="34" charset="0"/>
                <a:ea typeface="Roboto Medium"/>
                <a:cs typeface="Roboto Medium"/>
                <a:sym typeface="Roboto Medium"/>
              </a:rPr>
              <a:t>year</a:t>
            </a:r>
            <a:endParaRPr lang="da-DK" dirty="0">
              <a:solidFill>
                <a:schemeClr val="tx1"/>
              </a:solidFill>
              <a:latin typeface="Aptos Black" panose="020B0004020202020204" pitchFamily="34" charset="0"/>
              <a:ea typeface="Roboto Medium"/>
              <a:cs typeface="Roboto Medium"/>
              <a:sym typeface="Roboto Medium"/>
            </a:endParaRPr>
          </a:p>
          <a:p>
            <a:pPr marL="0" indent="0" algn="ctr">
              <a:lnSpc>
                <a:spcPct val="100000"/>
              </a:lnSpc>
              <a:buFont typeface="Arial"/>
              <a:buNone/>
            </a:pPr>
            <a:endParaRPr lang="da-DK" dirty="0">
              <a:solidFill>
                <a:schemeClr val="tx1"/>
              </a:solidFill>
              <a:latin typeface="Aptos Black" panose="020B0004020202020204" pitchFamily="34" charset="0"/>
              <a:ea typeface="Roboto Medium"/>
              <a:cs typeface="Roboto Medium"/>
              <a:sym typeface="Roboto Medium"/>
            </a:endParaRPr>
          </a:p>
        </p:txBody>
      </p:sp>
    </p:spTree>
    <p:extLst>
      <p:ext uri="{BB962C8B-B14F-4D97-AF65-F5344CB8AC3E}">
        <p14:creationId xmlns:p14="http://schemas.microsoft.com/office/powerpoint/2010/main" val="2796447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390A8-6A84-8D83-7525-65F0B2592FA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34CA079-0DBF-7F3C-0891-B691DC67859E}"/>
              </a:ext>
            </a:extLst>
          </p:cNvPr>
          <p:cNvSpPr>
            <a:spLocks noGrp="1"/>
          </p:cNvSpPr>
          <p:nvPr>
            <p:ph type="title"/>
          </p:nvPr>
        </p:nvSpPr>
        <p:spPr/>
        <p:txBody>
          <a:bodyPr/>
          <a:lstStyle/>
          <a:p>
            <a:r>
              <a:rPr lang="en-US" noProof="0" dirty="0">
                <a:latin typeface="Aptos Black" panose="020B0004020202020204" pitchFamily="34" charset="0"/>
              </a:rPr>
              <a:t>Technology &amp; Competitive Edge</a:t>
            </a:r>
          </a:p>
        </p:txBody>
      </p:sp>
      <p:sp>
        <p:nvSpPr>
          <p:cNvPr id="3" name="Pladsholder til indhold 2">
            <a:extLst>
              <a:ext uri="{FF2B5EF4-FFF2-40B4-BE49-F238E27FC236}">
                <a16:creationId xmlns:a16="http://schemas.microsoft.com/office/drawing/2014/main" id="{F759D648-3807-11AA-F5BC-CBA86F2E38A6}"/>
              </a:ext>
            </a:extLst>
          </p:cNvPr>
          <p:cNvSpPr>
            <a:spLocks noGrp="1"/>
          </p:cNvSpPr>
          <p:nvPr>
            <p:ph idx="1"/>
          </p:nvPr>
        </p:nvSpPr>
        <p:spPr/>
        <p:txBody>
          <a:bodyPr>
            <a:normAutofit/>
          </a:bodyPr>
          <a:lstStyle/>
          <a:p>
            <a:pPr marL="0" indent="0">
              <a:buNone/>
            </a:pPr>
            <a:r>
              <a:rPr lang="en-US" sz="1800" noProof="0" dirty="0"/>
              <a:t>The </a:t>
            </a:r>
            <a:r>
              <a:rPr lang="en-US" sz="1800" noProof="0" dirty="0" err="1"/>
              <a:t>Sentar</a:t>
            </a:r>
            <a:r>
              <a:rPr lang="en-US" sz="1800" noProof="0" dirty="0"/>
              <a:t> bot stands out from the competition in several key ways.</a:t>
            </a:r>
          </a:p>
          <a:p>
            <a:pPr marL="342900" indent="-342900">
              <a:buAutoNum type="arabicPeriod"/>
            </a:pPr>
            <a:r>
              <a:rPr lang="en-US" sz="1800" noProof="0" dirty="0"/>
              <a:t>Unlike wearables and other devices designed to track user behavior, </a:t>
            </a:r>
            <a:r>
              <a:rPr lang="en-US" sz="1800" noProof="0" dirty="0" err="1"/>
              <a:t>Sentar</a:t>
            </a:r>
            <a:r>
              <a:rPr lang="en-US" sz="1800" noProof="0" dirty="0"/>
              <a:t> is uniquely capable of detecting the subtle height and posture changes that distinguish sitting from standing at a desk — a critical factor in delivering meaningful and timely feedback.</a:t>
            </a:r>
          </a:p>
          <a:p>
            <a:pPr marL="342900" indent="-342900">
              <a:buAutoNum type="arabicPeriod"/>
            </a:pPr>
            <a:r>
              <a:rPr lang="en-US" sz="1800" noProof="0" dirty="0"/>
              <a:t>Existing solutions tend to act like basic timers, lacking the intelligence to account for workflow or user context. </a:t>
            </a:r>
            <a:r>
              <a:rPr lang="en-US" sz="1800" noProof="0" dirty="0" err="1"/>
              <a:t>Sentar</a:t>
            </a:r>
            <a:r>
              <a:rPr lang="en-US" sz="1800" noProof="0" dirty="0"/>
              <a:t>, by contrast, is designed to prompt movement in a smarter, more personalized way.</a:t>
            </a:r>
          </a:p>
          <a:p>
            <a:pPr marL="0" indent="0">
              <a:buNone/>
            </a:pPr>
            <a:endParaRPr lang="en-US" sz="1800" noProof="0" dirty="0"/>
          </a:p>
          <a:p>
            <a:pPr marL="0" indent="0">
              <a:buNone/>
            </a:pPr>
            <a:r>
              <a:rPr lang="en-US" sz="1800" noProof="0" dirty="0"/>
              <a:t>While we have not yet initiated the IP application process, we plan to file for a patent within the next 6–12 months.</a:t>
            </a:r>
          </a:p>
        </p:txBody>
      </p:sp>
    </p:spTree>
    <p:extLst>
      <p:ext uri="{BB962C8B-B14F-4D97-AF65-F5344CB8AC3E}">
        <p14:creationId xmlns:p14="http://schemas.microsoft.com/office/powerpoint/2010/main" val="1646727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900FB-B3D7-2724-4788-98736A293F7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7161EDD-FA2F-B012-89FB-3C791364C90F}"/>
              </a:ext>
            </a:extLst>
          </p:cNvPr>
          <p:cNvSpPr>
            <a:spLocks noGrp="1"/>
          </p:cNvSpPr>
          <p:nvPr>
            <p:ph type="title"/>
          </p:nvPr>
        </p:nvSpPr>
        <p:spPr/>
        <p:txBody>
          <a:bodyPr/>
          <a:lstStyle/>
          <a:p>
            <a:r>
              <a:rPr lang="da-DK" dirty="0">
                <a:latin typeface="Aptos Black" panose="020B0004020202020204" pitchFamily="34" charset="0"/>
              </a:rPr>
              <a:t>Product Development &amp; Prototype</a:t>
            </a:r>
          </a:p>
        </p:txBody>
      </p:sp>
      <p:sp>
        <p:nvSpPr>
          <p:cNvPr id="3" name="Pladsholder til indhold 2">
            <a:extLst>
              <a:ext uri="{FF2B5EF4-FFF2-40B4-BE49-F238E27FC236}">
                <a16:creationId xmlns:a16="http://schemas.microsoft.com/office/drawing/2014/main" id="{234DB536-3341-9DDA-994C-E7130247F52C}"/>
              </a:ext>
            </a:extLst>
          </p:cNvPr>
          <p:cNvSpPr>
            <a:spLocks noGrp="1"/>
          </p:cNvSpPr>
          <p:nvPr>
            <p:ph idx="1"/>
          </p:nvPr>
        </p:nvSpPr>
        <p:spPr>
          <a:xfrm>
            <a:off x="838200" y="1825625"/>
            <a:ext cx="6286169" cy="4351338"/>
          </a:xfrm>
        </p:spPr>
        <p:txBody>
          <a:bodyPr>
            <a:normAutofit/>
          </a:bodyPr>
          <a:lstStyle/>
          <a:p>
            <a:pPr marL="0" indent="0">
              <a:lnSpc>
                <a:spcPct val="114000"/>
              </a:lnSpc>
              <a:buNone/>
            </a:pPr>
            <a:r>
              <a:rPr lang="en-US" sz="1800" noProof="0" dirty="0"/>
              <a:t>We are currently in the process of developing the 3</a:t>
            </a:r>
            <a:r>
              <a:rPr lang="en-US" sz="1800" baseline="30000" noProof="0" dirty="0"/>
              <a:t>rd</a:t>
            </a:r>
            <a:r>
              <a:rPr lang="en-US" sz="1800" noProof="0" dirty="0"/>
              <a:t> version of the prototype. Currently, in the 2</a:t>
            </a:r>
            <a:r>
              <a:rPr lang="en-US" sz="1800" baseline="30000" noProof="0" dirty="0"/>
              <a:t>nd</a:t>
            </a:r>
            <a:r>
              <a:rPr lang="en-US" sz="1800" noProof="0" dirty="0"/>
              <a:t> version, the sensors are placed in a box underneath the desk, while the indicator is placed on top of the desk. In the 3</a:t>
            </a:r>
            <a:r>
              <a:rPr lang="en-US" sz="1800" baseline="30000" noProof="0" dirty="0"/>
              <a:t>rd</a:t>
            </a:r>
            <a:r>
              <a:rPr lang="en-US" sz="1800" noProof="0" dirty="0"/>
              <a:t> version we aim to combine both sensors and the indicator in a unit standing on top of the desk. The 3rd version will be built around a color screen, making it possible to show both text, figures and animations.</a:t>
            </a:r>
          </a:p>
          <a:p>
            <a:pPr marL="0" indent="0">
              <a:lnSpc>
                <a:spcPct val="114000"/>
              </a:lnSpc>
              <a:buNone/>
            </a:pPr>
            <a:r>
              <a:rPr lang="en-US" sz="1800" dirty="0"/>
              <a:t>The 1</a:t>
            </a:r>
            <a:r>
              <a:rPr lang="en-US" sz="1800" baseline="30000" dirty="0"/>
              <a:t>st</a:t>
            </a:r>
            <a:r>
              <a:rPr lang="en-US" sz="1800" dirty="0"/>
              <a:t> and 2</a:t>
            </a:r>
            <a:r>
              <a:rPr lang="en-US" sz="1800" baseline="30000" dirty="0"/>
              <a:t>nd</a:t>
            </a:r>
            <a:r>
              <a:rPr lang="en-US" sz="1800" dirty="0"/>
              <a:t> version of the prototype have been tested at Novo Nordisk and Coloplast.</a:t>
            </a:r>
          </a:p>
        </p:txBody>
      </p:sp>
      <p:pic>
        <p:nvPicPr>
          <p:cNvPr id="4" name="Pladsholder til billede 14">
            <a:extLst>
              <a:ext uri="{FF2B5EF4-FFF2-40B4-BE49-F238E27FC236}">
                <a16:creationId xmlns:a16="http://schemas.microsoft.com/office/drawing/2014/main" id="{DC9609C6-6039-7094-08CE-32B1DB7C90EB}"/>
              </a:ext>
            </a:extLst>
          </p:cNvPr>
          <p:cNvPicPr>
            <a:picLocks noChangeAspect="1"/>
          </p:cNvPicPr>
          <p:nvPr/>
        </p:nvPicPr>
        <p:blipFill>
          <a:blip r:embed="rId2"/>
          <a:srcRect l="502" r="502"/>
          <a:stretch>
            <a:fillRect/>
          </a:stretch>
        </p:blipFill>
        <p:spPr>
          <a:xfrm>
            <a:off x="7277986" y="2032358"/>
            <a:ext cx="4277078" cy="3851607"/>
          </a:xfrm>
          <a:prstGeom prst="rect">
            <a:avLst/>
          </a:prstGeom>
        </p:spPr>
      </p:pic>
    </p:spTree>
    <p:extLst>
      <p:ext uri="{BB962C8B-B14F-4D97-AF65-F5344CB8AC3E}">
        <p14:creationId xmlns:p14="http://schemas.microsoft.com/office/powerpoint/2010/main" val="1056303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D6073"/>
        </a:solidFill>
        <a:effectLst/>
      </p:bgPr>
    </p:bg>
    <p:spTree>
      <p:nvGrpSpPr>
        <p:cNvPr id="1" name="">
          <a:extLst>
            <a:ext uri="{FF2B5EF4-FFF2-40B4-BE49-F238E27FC236}">
              <a16:creationId xmlns:a16="http://schemas.microsoft.com/office/drawing/2014/main" id="{FFF90C8C-CF18-2421-F7B9-33C219ACC10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235E54A-6716-A5E4-464D-606EBA8C4927}"/>
              </a:ext>
            </a:extLst>
          </p:cNvPr>
          <p:cNvSpPr>
            <a:spLocks noGrp="1"/>
          </p:cNvSpPr>
          <p:nvPr>
            <p:ph type="ctrTitle"/>
          </p:nvPr>
        </p:nvSpPr>
        <p:spPr/>
        <p:txBody>
          <a:bodyPr/>
          <a:lstStyle/>
          <a:p>
            <a:r>
              <a:rPr lang="da-DK" dirty="0">
                <a:latin typeface="Aptos Black" panose="020B0004020202020204" pitchFamily="34" charset="0"/>
              </a:rPr>
              <a:t>Part 1</a:t>
            </a:r>
          </a:p>
        </p:txBody>
      </p:sp>
      <p:sp>
        <p:nvSpPr>
          <p:cNvPr id="3" name="Undertitel 2">
            <a:extLst>
              <a:ext uri="{FF2B5EF4-FFF2-40B4-BE49-F238E27FC236}">
                <a16:creationId xmlns:a16="http://schemas.microsoft.com/office/drawing/2014/main" id="{8DC72D64-1E9A-66B1-051D-CCBC52EBB13D}"/>
              </a:ext>
            </a:extLst>
          </p:cNvPr>
          <p:cNvSpPr>
            <a:spLocks noGrp="1"/>
          </p:cNvSpPr>
          <p:nvPr>
            <p:ph type="subTitle" idx="1"/>
          </p:nvPr>
        </p:nvSpPr>
        <p:spPr/>
        <p:txBody>
          <a:bodyPr/>
          <a:lstStyle/>
          <a:p>
            <a:r>
              <a:rPr lang="da-DK" dirty="0" err="1"/>
              <a:t>Introduction</a:t>
            </a:r>
            <a:endParaRPr lang="da-DK" dirty="0"/>
          </a:p>
        </p:txBody>
      </p:sp>
    </p:spTree>
    <p:extLst>
      <p:ext uri="{BB962C8B-B14F-4D97-AF65-F5344CB8AC3E}">
        <p14:creationId xmlns:p14="http://schemas.microsoft.com/office/powerpoint/2010/main" val="6804175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9FC6E-920E-DFE5-D39B-5F63524D0D8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E2C5555-0B3E-35CD-CAB0-455E77FDB0DD}"/>
              </a:ext>
            </a:extLst>
          </p:cNvPr>
          <p:cNvSpPr>
            <a:spLocks noGrp="1"/>
          </p:cNvSpPr>
          <p:nvPr>
            <p:ph type="title"/>
          </p:nvPr>
        </p:nvSpPr>
        <p:spPr/>
        <p:txBody>
          <a:bodyPr/>
          <a:lstStyle/>
          <a:p>
            <a:r>
              <a:rPr lang="da-DK" dirty="0">
                <a:latin typeface="Aptos Black" panose="020B0004020202020204" pitchFamily="34" charset="0"/>
              </a:rPr>
              <a:t>Customer </a:t>
            </a:r>
            <a:r>
              <a:rPr lang="da-DK" dirty="0" err="1">
                <a:latin typeface="Aptos Black" panose="020B0004020202020204" pitchFamily="34" charset="0"/>
              </a:rPr>
              <a:t>Outreach</a:t>
            </a:r>
            <a:endParaRPr lang="da-DK" dirty="0">
              <a:latin typeface="Aptos Black" panose="020B0004020202020204" pitchFamily="34" charset="0"/>
            </a:endParaRPr>
          </a:p>
        </p:txBody>
      </p:sp>
      <p:graphicFrame>
        <p:nvGraphicFramePr>
          <p:cNvPr id="6" name="Pladsholder til indhold 5">
            <a:extLst>
              <a:ext uri="{FF2B5EF4-FFF2-40B4-BE49-F238E27FC236}">
                <a16:creationId xmlns:a16="http://schemas.microsoft.com/office/drawing/2014/main" id="{CBCED95F-74D9-09B3-601C-5C519417B762}"/>
              </a:ext>
            </a:extLst>
          </p:cNvPr>
          <p:cNvGraphicFramePr>
            <a:graphicFrameLocks noGrp="1"/>
          </p:cNvGraphicFramePr>
          <p:nvPr>
            <p:ph idx="1"/>
            <p:extLst>
              <p:ext uri="{D42A27DB-BD31-4B8C-83A1-F6EECF244321}">
                <p14:modId xmlns:p14="http://schemas.microsoft.com/office/powerpoint/2010/main" val="3017967570"/>
              </p:ext>
            </p:extLst>
          </p:nvPr>
        </p:nvGraphicFramePr>
        <p:xfrm>
          <a:off x="838199" y="1623649"/>
          <a:ext cx="10455031" cy="4348480"/>
        </p:xfrm>
        <a:graphic>
          <a:graphicData uri="http://schemas.openxmlformats.org/drawingml/2006/table">
            <a:tbl>
              <a:tblPr firstRow="1" bandRow="1">
                <a:tableStyleId>{5C22544A-7EE6-4342-B048-85BDC9FD1C3A}</a:tableStyleId>
              </a:tblPr>
              <a:tblGrid>
                <a:gridCol w="2405933">
                  <a:extLst>
                    <a:ext uri="{9D8B030D-6E8A-4147-A177-3AD203B41FA5}">
                      <a16:colId xmlns:a16="http://schemas.microsoft.com/office/drawing/2014/main" val="263634894"/>
                    </a:ext>
                  </a:extLst>
                </a:gridCol>
                <a:gridCol w="2297927">
                  <a:extLst>
                    <a:ext uri="{9D8B030D-6E8A-4147-A177-3AD203B41FA5}">
                      <a16:colId xmlns:a16="http://schemas.microsoft.com/office/drawing/2014/main" val="483515338"/>
                    </a:ext>
                  </a:extLst>
                </a:gridCol>
                <a:gridCol w="1470991">
                  <a:extLst>
                    <a:ext uri="{9D8B030D-6E8A-4147-A177-3AD203B41FA5}">
                      <a16:colId xmlns:a16="http://schemas.microsoft.com/office/drawing/2014/main" val="98353828"/>
                    </a:ext>
                  </a:extLst>
                </a:gridCol>
                <a:gridCol w="4280180">
                  <a:extLst>
                    <a:ext uri="{9D8B030D-6E8A-4147-A177-3AD203B41FA5}">
                      <a16:colId xmlns:a16="http://schemas.microsoft.com/office/drawing/2014/main" val="3802423124"/>
                    </a:ext>
                  </a:extLst>
                </a:gridCol>
              </a:tblGrid>
              <a:tr h="370840">
                <a:tc>
                  <a:txBody>
                    <a:bodyPr/>
                    <a:lstStyle/>
                    <a:p>
                      <a:r>
                        <a:rPr lang="en-US" noProof="0" dirty="0"/>
                        <a:t>Customer Name</a:t>
                      </a:r>
                    </a:p>
                  </a:txBody>
                  <a:tcPr>
                    <a:solidFill>
                      <a:srgbClr val="02565B"/>
                    </a:solidFill>
                  </a:tcPr>
                </a:tc>
                <a:tc>
                  <a:txBody>
                    <a:bodyPr/>
                    <a:lstStyle/>
                    <a:p>
                      <a:r>
                        <a:rPr lang="en-US" noProof="0" dirty="0"/>
                        <a:t>Interaction type</a:t>
                      </a:r>
                    </a:p>
                  </a:txBody>
                  <a:tcPr>
                    <a:solidFill>
                      <a:srgbClr val="02565B"/>
                    </a:solidFill>
                  </a:tcPr>
                </a:tc>
                <a:tc>
                  <a:txBody>
                    <a:bodyPr/>
                    <a:lstStyle/>
                    <a:p>
                      <a:r>
                        <a:rPr lang="en-US" noProof="0" dirty="0"/>
                        <a:t>Date</a:t>
                      </a:r>
                    </a:p>
                  </a:txBody>
                  <a:tcPr>
                    <a:solidFill>
                      <a:srgbClr val="02565B"/>
                    </a:solidFill>
                  </a:tcPr>
                </a:tc>
                <a:tc>
                  <a:txBody>
                    <a:bodyPr/>
                    <a:lstStyle/>
                    <a:p>
                      <a:r>
                        <a:rPr lang="en-US" noProof="0" dirty="0"/>
                        <a:t>Summary </a:t>
                      </a:r>
                    </a:p>
                  </a:txBody>
                  <a:tcPr>
                    <a:solidFill>
                      <a:srgbClr val="02565B"/>
                    </a:solidFill>
                  </a:tcPr>
                </a:tc>
                <a:extLst>
                  <a:ext uri="{0D108BD9-81ED-4DB2-BD59-A6C34878D82A}">
                    <a16:rowId xmlns:a16="http://schemas.microsoft.com/office/drawing/2014/main" val="2344308001"/>
                  </a:ext>
                </a:extLst>
              </a:tr>
              <a:tr h="370840">
                <a:tc>
                  <a:txBody>
                    <a:bodyPr/>
                    <a:lstStyle/>
                    <a:p>
                      <a:r>
                        <a:rPr lang="en-US" noProof="0" dirty="0"/>
                        <a:t>Novo Nordisk</a:t>
                      </a:r>
                    </a:p>
                  </a:txBody>
                  <a:tcPr/>
                </a:tc>
                <a:tc>
                  <a:txBody>
                    <a:bodyPr/>
                    <a:lstStyle/>
                    <a:p>
                      <a:r>
                        <a:rPr lang="en-US" noProof="0" dirty="0"/>
                        <a:t>Test w. 10 units</a:t>
                      </a:r>
                    </a:p>
                  </a:txBody>
                  <a:tcPr/>
                </a:tc>
                <a:tc>
                  <a:txBody>
                    <a:bodyPr/>
                    <a:lstStyle/>
                    <a:p>
                      <a:r>
                        <a:rPr lang="en-US" noProof="0" dirty="0"/>
                        <a:t>01/2026</a:t>
                      </a:r>
                    </a:p>
                  </a:txBody>
                  <a:tcPr/>
                </a:tc>
                <a:tc>
                  <a:txBody>
                    <a:bodyPr/>
                    <a:lstStyle/>
                    <a:p>
                      <a:r>
                        <a:rPr lang="en-US" noProof="0" dirty="0"/>
                        <a:t>Successful change of user behavior.</a:t>
                      </a:r>
                    </a:p>
                  </a:txBody>
                  <a:tcPr/>
                </a:tc>
                <a:extLst>
                  <a:ext uri="{0D108BD9-81ED-4DB2-BD59-A6C34878D82A}">
                    <a16:rowId xmlns:a16="http://schemas.microsoft.com/office/drawing/2014/main" val="670379781"/>
                  </a:ext>
                </a:extLst>
              </a:tr>
              <a:tr h="370840">
                <a:tc>
                  <a:txBody>
                    <a:bodyPr/>
                    <a:lstStyle/>
                    <a:p>
                      <a:r>
                        <a:rPr lang="en-US" noProof="0" dirty="0"/>
                        <a:t>Coloplast</a:t>
                      </a:r>
                    </a:p>
                  </a:txBody>
                  <a:tcPr/>
                </a:tc>
                <a:tc>
                  <a:txBody>
                    <a:bodyPr/>
                    <a:lstStyle/>
                    <a:p>
                      <a:r>
                        <a:rPr lang="en-US" noProof="0" dirty="0"/>
                        <a:t>Test w. 20 units</a:t>
                      </a:r>
                    </a:p>
                  </a:txBody>
                  <a:tcPr/>
                </a:tc>
                <a:tc>
                  <a:txBody>
                    <a:bodyPr/>
                    <a:lstStyle/>
                    <a:p>
                      <a:r>
                        <a:rPr lang="en-US" noProof="0" dirty="0"/>
                        <a:t>04/2026</a:t>
                      </a:r>
                    </a:p>
                  </a:txBody>
                  <a:tcPr/>
                </a:tc>
                <a:tc>
                  <a:txBody>
                    <a:bodyPr/>
                    <a:lstStyle/>
                    <a:p>
                      <a:r>
                        <a:rPr lang="en-US" noProof="0" dirty="0"/>
                        <a:t>Successful change of user behavior.</a:t>
                      </a:r>
                    </a:p>
                  </a:txBody>
                  <a:tcPr/>
                </a:tc>
                <a:extLst>
                  <a:ext uri="{0D108BD9-81ED-4DB2-BD59-A6C34878D82A}">
                    <a16:rowId xmlns:a16="http://schemas.microsoft.com/office/drawing/2014/main" val="1398430692"/>
                  </a:ext>
                </a:extLst>
              </a:tr>
              <a:tr h="370840">
                <a:tc>
                  <a:txBody>
                    <a:bodyPr/>
                    <a:lstStyle/>
                    <a:p>
                      <a:r>
                        <a:rPr lang="en-US" noProof="0" dirty="0"/>
                        <a:t>Tryg </a:t>
                      </a:r>
                      <a:r>
                        <a:rPr lang="en-US" noProof="0" dirty="0" err="1"/>
                        <a:t>Forsikring</a:t>
                      </a:r>
                      <a:endParaRPr lang="en-US" noProof="0" dirty="0"/>
                    </a:p>
                  </a:txBody>
                  <a:tcPr/>
                </a:tc>
                <a:tc>
                  <a:txBody>
                    <a:bodyPr/>
                    <a:lstStyle/>
                    <a:p>
                      <a:r>
                        <a:rPr lang="en-US" noProof="0" dirty="0"/>
                        <a:t>Meeting</a:t>
                      </a:r>
                    </a:p>
                  </a:txBody>
                  <a:tcPr/>
                </a:tc>
                <a:tc>
                  <a:txBody>
                    <a:bodyPr/>
                    <a:lstStyle/>
                    <a:p>
                      <a:r>
                        <a:rPr lang="en-US" noProof="0" dirty="0"/>
                        <a:t>05/2026</a:t>
                      </a:r>
                    </a:p>
                  </a:txBody>
                  <a:tcPr/>
                </a:tc>
                <a:tc>
                  <a:txBody>
                    <a:bodyPr/>
                    <a:lstStyle/>
                    <a:p>
                      <a:r>
                        <a:rPr lang="en-US" noProof="0" dirty="0"/>
                        <a:t>Potentially interested in adopting the device and include it in their offerings.</a:t>
                      </a:r>
                    </a:p>
                  </a:txBody>
                  <a:tcPr/>
                </a:tc>
                <a:extLst>
                  <a:ext uri="{0D108BD9-81ED-4DB2-BD59-A6C34878D82A}">
                    <a16:rowId xmlns:a16="http://schemas.microsoft.com/office/drawing/2014/main" val="4041388728"/>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3163138697"/>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773155502"/>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2661207980"/>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780797625"/>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557316381"/>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978504496"/>
                  </a:ext>
                </a:extLst>
              </a:tr>
              <a:tr h="370840">
                <a:tc>
                  <a:txBody>
                    <a:bodyPr/>
                    <a:lstStyle/>
                    <a:p>
                      <a:endParaRPr lang="en-US" noProof="0" dirty="0"/>
                    </a:p>
                  </a:txBody>
                  <a:tcPr/>
                </a:tc>
                <a:tc>
                  <a:txBody>
                    <a:bodyPr/>
                    <a:lstStyle/>
                    <a:p>
                      <a:endParaRPr lang="en-US" noProof="0" dirty="0"/>
                    </a:p>
                  </a:txBody>
                  <a:tcPr/>
                </a:tc>
                <a:tc>
                  <a:txBody>
                    <a:bodyPr/>
                    <a:lstStyle/>
                    <a:p>
                      <a:endParaRPr lang="en-US" noProof="0" dirty="0"/>
                    </a:p>
                  </a:txBody>
                  <a:tcPr/>
                </a:tc>
                <a:tc>
                  <a:txBody>
                    <a:bodyPr/>
                    <a:lstStyle/>
                    <a:p>
                      <a:endParaRPr lang="en-US" noProof="0" dirty="0"/>
                    </a:p>
                  </a:txBody>
                  <a:tcPr/>
                </a:tc>
                <a:extLst>
                  <a:ext uri="{0D108BD9-81ED-4DB2-BD59-A6C34878D82A}">
                    <a16:rowId xmlns:a16="http://schemas.microsoft.com/office/drawing/2014/main" val="2224339064"/>
                  </a:ext>
                </a:extLst>
              </a:tr>
            </a:tbl>
          </a:graphicData>
        </a:graphic>
      </p:graphicFrame>
    </p:spTree>
    <p:extLst>
      <p:ext uri="{BB962C8B-B14F-4D97-AF65-F5344CB8AC3E}">
        <p14:creationId xmlns:p14="http://schemas.microsoft.com/office/powerpoint/2010/main" val="1570964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7EBB2-A3AA-AB62-3053-DEF71E0048E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B96FF4B-CA13-0024-B09F-1AB94A5EAECB}"/>
              </a:ext>
            </a:extLst>
          </p:cNvPr>
          <p:cNvSpPr>
            <a:spLocks noGrp="1"/>
          </p:cNvSpPr>
          <p:nvPr>
            <p:ph type="title"/>
          </p:nvPr>
        </p:nvSpPr>
        <p:spPr/>
        <p:txBody>
          <a:bodyPr/>
          <a:lstStyle/>
          <a:p>
            <a:r>
              <a:rPr lang="da-DK" dirty="0">
                <a:latin typeface="Aptos Black" panose="020B0004020202020204" pitchFamily="34" charset="0"/>
              </a:rPr>
              <a:t>Funding &amp; Financial Situation</a:t>
            </a:r>
          </a:p>
        </p:txBody>
      </p:sp>
      <p:graphicFrame>
        <p:nvGraphicFramePr>
          <p:cNvPr id="6" name="Pladsholder til indhold 5">
            <a:extLst>
              <a:ext uri="{FF2B5EF4-FFF2-40B4-BE49-F238E27FC236}">
                <a16:creationId xmlns:a16="http://schemas.microsoft.com/office/drawing/2014/main" id="{E6C6553F-D748-221E-E130-BF81931432A0}"/>
              </a:ext>
            </a:extLst>
          </p:cNvPr>
          <p:cNvGraphicFramePr>
            <a:graphicFrameLocks noGrp="1"/>
          </p:cNvGraphicFramePr>
          <p:nvPr>
            <p:ph idx="1"/>
            <p:extLst>
              <p:ext uri="{D42A27DB-BD31-4B8C-83A1-F6EECF244321}">
                <p14:modId xmlns:p14="http://schemas.microsoft.com/office/powerpoint/2010/main" val="2370562008"/>
              </p:ext>
            </p:extLst>
          </p:nvPr>
        </p:nvGraphicFramePr>
        <p:xfrm>
          <a:off x="838199" y="1552087"/>
          <a:ext cx="10455031" cy="2595880"/>
        </p:xfrm>
        <a:graphic>
          <a:graphicData uri="http://schemas.openxmlformats.org/drawingml/2006/table">
            <a:tbl>
              <a:tblPr firstRow="1" bandRow="1">
                <a:tableStyleId>{5C22544A-7EE6-4342-B048-85BDC9FD1C3A}</a:tableStyleId>
              </a:tblPr>
              <a:tblGrid>
                <a:gridCol w="3449055">
                  <a:extLst>
                    <a:ext uri="{9D8B030D-6E8A-4147-A177-3AD203B41FA5}">
                      <a16:colId xmlns:a16="http://schemas.microsoft.com/office/drawing/2014/main" val="263634894"/>
                    </a:ext>
                  </a:extLst>
                </a:gridCol>
                <a:gridCol w="2578446">
                  <a:extLst>
                    <a:ext uri="{9D8B030D-6E8A-4147-A177-3AD203B41FA5}">
                      <a16:colId xmlns:a16="http://schemas.microsoft.com/office/drawing/2014/main" val="483515338"/>
                    </a:ext>
                  </a:extLst>
                </a:gridCol>
                <a:gridCol w="2898502">
                  <a:extLst>
                    <a:ext uri="{9D8B030D-6E8A-4147-A177-3AD203B41FA5}">
                      <a16:colId xmlns:a16="http://schemas.microsoft.com/office/drawing/2014/main" val="98353828"/>
                    </a:ext>
                  </a:extLst>
                </a:gridCol>
                <a:gridCol w="1529028">
                  <a:extLst>
                    <a:ext uri="{9D8B030D-6E8A-4147-A177-3AD203B41FA5}">
                      <a16:colId xmlns:a16="http://schemas.microsoft.com/office/drawing/2014/main" val="3802423124"/>
                    </a:ext>
                  </a:extLst>
                </a:gridCol>
              </a:tblGrid>
              <a:tr h="370840">
                <a:tc>
                  <a:txBody>
                    <a:bodyPr/>
                    <a:lstStyle/>
                    <a:p>
                      <a:r>
                        <a:rPr lang="da-DK" dirty="0"/>
                        <a:t>Funding Provider</a:t>
                      </a:r>
                    </a:p>
                  </a:txBody>
                  <a:tcPr>
                    <a:solidFill>
                      <a:srgbClr val="02565B"/>
                    </a:solidFill>
                  </a:tcPr>
                </a:tc>
                <a:tc>
                  <a:txBody>
                    <a:bodyPr/>
                    <a:lstStyle/>
                    <a:p>
                      <a:r>
                        <a:rPr lang="da-DK" dirty="0" err="1"/>
                        <a:t>Amount</a:t>
                      </a:r>
                      <a:r>
                        <a:rPr lang="da-DK" dirty="0"/>
                        <a:t> in DKK</a:t>
                      </a:r>
                    </a:p>
                  </a:txBody>
                  <a:tcPr>
                    <a:solidFill>
                      <a:srgbClr val="02565B"/>
                    </a:solidFill>
                  </a:tcPr>
                </a:tc>
                <a:tc>
                  <a:txBody>
                    <a:bodyPr/>
                    <a:lstStyle/>
                    <a:p>
                      <a:r>
                        <a:rPr lang="da-DK" dirty="0"/>
                        <a:t>Date</a:t>
                      </a:r>
                    </a:p>
                  </a:txBody>
                  <a:tcPr>
                    <a:solidFill>
                      <a:srgbClr val="02565B"/>
                    </a:solidFill>
                  </a:tcPr>
                </a:tc>
                <a:tc>
                  <a:txBody>
                    <a:bodyPr/>
                    <a:lstStyle/>
                    <a:p>
                      <a:r>
                        <a:rPr lang="da-DK" dirty="0"/>
                        <a:t>Equity in %</a:t>
                      </a:r>
                    </a:p>
                  </a:txBody>
                  <a:tcPr>
                    <a:solidFill>
                      <a:srgbClr val="02565B"/>
                    </a:solidFill>
                  </a:tcPr>
                </a:tc>
                <a:extLst>
                  <a:ext uri="{0D108BD9-81ED-4DB2-BD59-A6C34878D82A}">
                    <a16:rowId xmlns:a16="http://schemas.microsoft.com/office/drawing/2014/main" val="2344308001"/>
                  </a:ext>
                </a:extLst>
              </a:tr>
              <a:tr h="370840">
                <a:tc>
                  <a:txBody>
                    <a:bodyPr/>
                    <a:lstStyle/>
                    <a:p>
                      <a:r>
                        <a:rPr lang="da-DK" dirty="0" err="1"/>
                        <a:t>InnoBooster</a:t>
                      </a:r>
                      <a:endParaRPr lang="da-DK" dirty="0"/>
                    </a:p>
                  </a:txBody>
                  <a:tcPr/>
                </a:tc>
                <a:tc>
                  <a:txBody>
                    <a:bodyPr/>
                    <a:lstStyle/>
                    <a:p>
                      <a:r>
                        <a:rPr lang="da-DK" dirty="0"/>
                        <a:t>433.000 DKK</a:t>
                      </a:r>
                    </a:p>
                  </a:txBody>
                  <a:tcPr/>
                </a:tc>
                <a:tc>
                  <a:txBody>
                    <a:bodyPr/>
                    <a:lstStyle/>
                    <a:p>
                      <a:r>
                        <a:rPr lang="da-DK" dirty="0"/>
                        <a:t>11/2025</a:t>
                      </a:r>
                    </a:p>
                  </a:txBody>
                  <a:tcPr/>
                </a:tc>
                <a:tc>
                  <a:txBody>
                    <a:bodyPr/>
                    <a:lstStyle/>
                    <a:p>
                      <a:endParaRPr lang="da-DK" dirty="0"/>
                    </a:p>
                  </a:txBody>
                  <a:tcPr/>
                </a:tc>
                <a:extLst>
                  <a:ext uri="{0D108BD9-81ED-4DB2-BD59-A6C34878D82A}">
                    <a16:rowId xmlns:a16="http://schemas.microsoft.com/office/drawing/2014/main" val="670379781"/>
                  </a:ext>
                </a:extLst>
              </a:tr>
              <a:tr h="370840">
                <a:tc>
                  <a:txBody>
                    <a:bodyPr/>
                    <a:lstStyle/>
                    <a:p>
                      <a:r>
                        <a:rPr lang="da-DK" dirty="0"/>
                        <a:t>Alexander Foss Industrifond</a:t>
                      </a:r>
                    </a:p>
                  </a:txBody>
                  <a:tcPr/>
                </a:tc>
                <a:tc>
                  <a:txBody>
                    <a:bodyPr/>
                    <a:lstStyle/>
                    <a:p>
                      <a:r>
                        <a:rPr lang="da-DK" dirty="0"/>
                        <a:t>78.000 DKK</a:t>
                      </a:r>
                    </a:p>
                  </a:txBody>
                  <a:tcPr/>
                </a:tc>
                <a:tc>
                  <a:txBody>
                    <a:bodyPr/>
                    <a:lstStyle/>
                    <a:p>
                      <a:r>
                        <a:rPr lang="da-DK" dirty="0"/>
                        <a:t>01/2026</a:t>
                      </a:r>
                    </a:p>
                  </a:txBody>
                  <a:tcPr/>
                </a:tc>
                <a:tc>
                  <a:txBody>
                    <a:bodyPr/>
                    <a:lstStyle/>
                    <a:p>
                      <a:endParaRPr lang="da-DK"/>
                    </a:p>
                  </a:txBody>
                  <a:tcPr/>
                </a:tc>
                <a:extLst>
                  <a:ext uri="{0D108BD9-81ED-4DB2-BD59-A6C34878D82A}">
                    <a16:rowId xmlns:a16="http://schemas.microsoft.com/office/drawing/2014/main" val="1398430692"/>
                  </a:ext>
                </a:extLst>
              </a:tr>
              <a:tr h="370840">
                <a:tc>
                  <a:txBody>
                    <a:bodyPr/>
                    <a:lstStyle/>
                    <a:p>
                      <a:r>
                        <a:rPr lang="da-DK" dirty="0"/>
                        <a:t>DTU Funding</a:t>
                      </a:r>
                    </a:p>
                  </a:txBody>
                  <a:tcPr/>
                </a:tc>
                <a:tc>
                  <a:txBody>
                    <a:bodyPr/>
                    <a:lstStyle/>
                    <a:p>
                      <a:r>
                        <a:rPr lang="da-DK" dirty="0"/>
                        <a:t>83.000 DKK</a:t>
                      </a:r>
                    </a:p>
                  </a:txBody>
                  <a:tcPr/>
                </a:tc>
                <a:tc>
                  <a:txBody>
                    <a:bodyPr/>
                    <a:lstStyle/>
                    <a:p>
                      <a:r>
                        <a:rPr lang="da-DK" dirty="0"/>
                        <a:t>03/2026</a:t>
                      </a:r>
                    </a:p>
                  </a:txBody>
                  <a:tcPr/>
                </a:tc>
                <a:tc>
                  <a:txBody>
                    <a:bodyPr/>
                    <a:lstStyle/>
                    <a:p>
                      <a:endParaRPr lang="da-DK"/>
                    </a:p>
                  </a:txBody>
                  <a:tcPr/>
                </a:tc>
                <a:extLst>
                  <a:ext uri="{0D108BD9-81ED-4DB2-BD59-A6C34878D82A}">
                    <a16:rowId xmlns:a16="http://schemas.microsoft.com/office/drawing/2014/main" val="4041388728"/>
                  </a:ext>
                </a:extLst>
              </a:tr>
              <a:tr h="370840">
                <a:tc>
                  <a:txBody>
                    <a:bodyPr/>
                    <a:lstStyle/>
                    <a:p>
                      <a:r>
                        <a:rPr lang="da-DK" dirty="0"/>
                        <a:t>Jan Grarup (Business Angle)</a:t>
                      </a:r>
                    </a:p>
                  </a:txBody>
                  <a:tcPr/>
                </a:tc>
                <a:tc>
                  <a:txBody>
                    <a:bodyPr/>
                    <a:lstStyle/>
                    <a:p>
                      <a:r>
                        <a:rPr lang="da-DK" dirty="0"/>
                        <a:t>300.000 DKK</a:t>
                      </a:r>
                    </a:p>
                  </a:txBody>
                  <a:tcPr/>
                </a:tc>
                <a:tc>
                  <a:txBody>
                    <a:bodyPr/>
                    <a:lstStyle/>
                    <a:p>
                      <a:r>
                        <a:rPr lang="da-DK" dirty="0"/>
                        <a:t>05/2026</a:t>
                      </a:r>
                    </a:p>
                  </a:txBody>
                  <a:tcPr/>
                </a:tc>
                <a:tc>
                  <a:txBody>
                    <a:bodyPr/>
                    <a:lstStyle/>
                    <a:p>
                      <a:r>
                        <a:rPr lang="da-DK" dirty="0"/>
                        <a:t>10%</a:t>
                      </a:r>
                    </a:p>
                  </a:txBody>
                  <a:tcPr/>
                </a:tc>
                <a:extLst>
                  <a:ext uri="{0D108BD9-81ED-4DB2-BD59-A6C34878D82A}">
                    <a16:rowId xmlns:a16="http://schemas.microsoft.com/office/drawing/2014/main" val="3163138697"/>
                  </a:ext>
                </a:extLst>
              </a:tr>
              <a:tr h="370840">
                <a:tc>
                  <a:txBody>
                    <a:bodyPr/>
                    <a:lstStyle/>
                    <a:p>
                      <a:endParaRPr lang="da-DK" dirty="0"/>
                    </a:p>
                  </a:txBody>
                  <a:tcPr/>
                </a:tc>
                <a:tc>
                  <a:txBody>
                    <a:bodyPr/>
                    <a:lstStyle/>
                    <a:p>
                      <a:endParaRPr lang="da-DK"/>
                    </a:p>
                  </a:txBody>
                  <a:tcPr/>
                </a:tc>
                <a:tc>
                  <a:txBody>
                    <a:bodyPr/>
                    <a:lstStyle/>
                    <a:p>
                      <a:endParaRPr lang="da-DK"/>
                    </a:p>
                  </a:txBody>
                  <a:tcPr/>
                </a:tc>
                <a:tc>
                  <a:txBody>
                    <a:bodyPr/>
                    <a:lstStyle/>
                    <a:p>
                      <a:endParaRPr lang="da-DK" dirty="0"/>
                    </a:p>
                  </a:txBody>
                  <a:tcPr/>
                </a:tc>
                <a:extLst>
                  <a:ext uri="{0D108BD9-81ED-4DB2-BD59-A6C34878D82A}">
                    <a16:rowId xmlns:a16="http://schemas.microsoft.com/office/drawing/2014/main" val="773155502"/>
                  </a:ext>
                </a:extLst>
              </a:tr>
              <a:tr h="370840">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dirty="0"/>
                    </a:p>
                  </a:txBody>
                  <a:tcPr/>
                </a:tc>
                <a:extLst>
                  <a:ext uri="{0D108BD9-81ED-4DB2-BD59-A6C34878D82A}">
                    <a16:rowId xmlns:a16="http://schemas.microsoft.com/office/drawing/2014/main" val="2661207980"/>
                  </a:ext>
                </a:extLst>
              </a:tr>
            </a:tbl>
          </a:graphicData>
        </a:graphic>
      </p:graphicFrame>
      <p:sp>
        <p:nvSpPr>
          <p:cNvPr id="9" name="Pladsholder til indhold 2">
            <a:extLst>
              <a:ext uri="{FF2B5EF4-FFF2-40B4-BE49-F238E27FC236}">
                <a16:creationId xmlns:a16="http://schemas.microsoft.com/office/drawing/2014/main" id="{F8014679-1BCC-7E86-164E-DF15ED634986}"/>
              </a:ext>
            </a:extLst>
          </p:cNvPr>
          <p:cNvSpPr txBox="1">
            <a:spLocks/>
          </p:cNvSpPr>
          <p:nvPr/>
        </p:nvSpPr>
        <p:spPr>
          <a:xfrm>
            <a:off x="838200" y="4445514"/>
            <a:ext cx="10515600" cy="19162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4000"/>
              </a:lnSpc>
              <a:buFont typeface="Arial" panose="020B0604020202020204" pitchFamily="34" charset="0"/>
              <a:buNone/>
            </a:pPr>
            <a:r>
              <a:rPr lang="en-US" sz="1800" dirty="0"/>
              <a:t>Our current financial runway extends until February 2026, with a monthly burn rate of approximately DKK 65,000.</a:t>
            </a:r>
          </a:p>
          <a:p>
            <a:pPr marL="0" indent="0">
              <a:lnSpc>
                <a:spcPct val="114000"/>
              </a:lnSpc>
              <a:buFont typeface="Arial" panose="020B0604020202020204" pitchFamily="34" charset="0"/>
              <a:buNone/>
            </a:pPr>
            <a:r>
              <a:rPr lang="en-US" sz="1800" dirty="0"/>
              <a:t>We plan to apply for the </a:t>
            </a:r>
            <a:r>
              <a:rPr lang="en-US" sz="1800" dirty="0" err="1"/>
              <a:t>InnoFounder</a:t>
            </a:r>
            <a:r>
              <a:rPr lang="en-US" sz="1800" dirty="0"/>
              <a:t> grant and have initiated early conversations with select business angels and venture capital firms.</a:t>
            </a:r>
            <a:endParaRPr lang="da-DK" sz="1800" dirty="0"/>
          </a:p>
        </p:txBody>
      </p:sp>
    </p:spTree>
    <p:extLst>
      <p:ext uri="{BB962C8B-B14F-4D97-AF65-F5344CB8AC3E}">
        <p14:creationId xmlns:p14="http://schemas.microsoft.com/office/powerpoint/2010/main" val="14400704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83BCF-A4EF-6720-45ED-9D0EB7FE77A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688667D-6DF7-B0F6-1ED3-E1477C12595D}"/>
              </a:ext>
            </a:extLst>
          </p:cNvPr>
          <p:cNvSpPr>
            <a:spLocks noGrp="1"/>
          </p:cNvSpPr>
          <p:nvPr>
            <p:ph type="title"/>
          </p:nvPr>
        </p:nvSpPr>
        <p:spPr/>
        <p:txBody>
          <a:bodyPr/>
          <a:lstStyle/>
          <a:p>
            <a:r>
              <a:rPr lang="en-US" noProof="0" dirty="0">
                <a:latin typeface="Aptos Black" panose="020B0004020202020204" pitchFamily="34" charset="0"/>
              </a:rPr>
              <a:t>Team </a:t>
            </a:r>
            <a:r>
              <a:rPr lang="en-US" sz="2400" noProof="0" dirty="0">
                <a:latin typeface="Aptos Black" panose="020B0004020202020204" pitchFamily="34" charset="0"/>
              </a:rPr>
              <a:t>Founders &amp; Key Team Members</a:t>
            </a:r>
            <a:endParaRPr lang="en-US" noProof="0" dirty="0">
              <a:latin typeface="Aptos Black" panose="020B0004020202020204" pitchFamily="34" charset="0"/>
            </a:endParaRPr>
          </a:p>
        </p:txBody>
      </p:sp>
      <p:pic>
        <p:nvPicPr>
          <p:cNvPr id="7" name="Grafik 6" descr="Bruger med massiv udfyldning">
            <a:extLst>
              <a:ext uri="{FF2B5EF4-FFF2-40B4-BE49-F238E27FC236}">
                <a16:creationId xmlns:a16="http://schemas.microsoft.com/office/drawing/2014/main" id="{9F8CC2A0-C5A5-FD13-A7A9-D97A67AFDCF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840523" y="2568594"/>
            <a:ext cx="1230924" cy="1230924"/>
          </a:xfrm>
          <a:prstGeom prst="rect">
            <a:avLst/>
          </a:prstGeom>
        </p:spPr>
      </p:pic>
      <p:pic>
        <p:nvPicPr>
          <p:cNvPr id="8" name="Grafik 7" descr="Bruger med massiv udfyldning">
            <a:extLst>
              <a:ext uri="{FF2B5EF4-FFF2-40B4-BE49-F238E27FC236}">
                <a16:creationId xmlns:a16="http://schemas.microsoft.com/office/drawing/2014/main" id="{3AF2A077-2FCB-DF49-BAB2-68E7ABF5765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480538" y="2568594"/>
            <a:ext cx="1230924" cy="1230924"/>
          </a:xfrm>
          <a:prstGeom prst="rect">
            <a:avLst/>
          </a:prstGeom>
        </p:spPr>
      </p:pic>
      <p:pic>
        <p:nvPicPr>
          <p:cNvPr id="10" name="Grafik 9" descr="Bruger med massiv udfyldning">
            <a:extLst>
              <a:ext uri="{FF2B5EF4-FFF2-40B4-BE49-F238E27FC236}">
                <a16:creationId xmlns:a16="http://schemas.microsoft.com/office/drawing/2014/main" id="{1CADA838-53BD-9036-2BC2-97139008843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071707" y="2568594"/>
            <a:ext cx="1230924" cy="1230924"/>
          </a:xfrm>
          <a:prstGeom prst="rect">
            <a:avLst/>
          </a:prstGeom>
        </p:spPr>
      </p:pic>
      <p:sp>
        <p:nvSpPr>
          <p:cNvPr id="13" name="Tekstfelt 12">
            <a:extLst>
              <a:ext uri="{FF2B5EF4-FFF2-40B4-BE49-F238E27FC236}">
                <a16:creationId xmlns:a16="http://schemas.microsoft.com/office/drawing/2014/main" id="{4AD369D5-25EE-CA95-AA4E-6BDEE540D0F9}"/>
              </a:ext>
            </a:extLst>
          </p:cNvPr>
          <p:cNvSpPr txBox="1"/>
          <p:nvPr/>
        </p:nvSpPr>
        <p:spPr>
          <a:xfrm>
            <a:off x="1150816" y="3744809"/>
            <a:ext cx="2610338" cy="1600438"/>
          </a:xfrm>
          <a:prstGeom prst="rect">
            <a:avLst/>
          </a:prstGeom>
          <a:noFill/>
        </p:spPr>
        <p:txBody>
          <a:bodyPr wrap="square" rtlCol="0">
            <a:spAutoFit/>
          </a:bodyPr>
          <a:lstStyle/>
          <a:p>
            <a:pPr algn="ctr"/>
            <a:r>
              <a:rPr lang="en-US" sz="1400" b="1" noProof="0" dirty="0"/>
              <a:t>CEO</a:t>
            </a:r>
          </a:p>
          <a:p>
            <a:pPr algn="ctr"/>
            <a:r>
              <a:rPr lang="en-US" sz="1400" dirty="0"/>
              <a:t>Business Development</a:t>
            </a:r>
          </a:p>
          <a:p>
            <a:pPr algn="ctr"/>
            <a:r>
              <a:rPr lang="en-US" sz="1400" noProof="0" dirty="0"/>
              <a:t>CBS, Strategic Market Creation</a:t>
            </a:r>
          </a:p>
          <a:p>
            <a:pPr algn="ctr"/>
            <a:r>
              <a:rPr lang="en-US" sz="1400" noProof="0" dirty="0"/>
              <a:t>30% ownership</a:t>
            </a:r>
          </a:p>
          <a:p>
            <a:pPr algn="ctr"/>
            <a:r>
              <a:rPr lang="en-US" sz="1400" noProof="0" dirty="0"/>
              <a:t>Full-time</a:t>
            </a:r>
          </a:p>
          <a:p>
            <a:pPr algn="ctr"/>
            <a:r>
              <a:rPr lang="en-US" sz="1400" noProof="0" dirty="0">
                <a:hlinkClick r:id="rId3"/>
              </a:rPr>
              <a:t>https://www.linkedin.com/in/lassekorsholmpoulsen/</a:t>
            </a:r>
            <a:r>
              <a:rPr lang="en-US" sz="1400" noProof="0" dirty="0"/>
              <a:t> </a:t>
            </a:r>
          </a:p>
        </p:txBody>
      </p:sp>
      <p:sp>
        <p:nvSpPr>
          <p:cNvPr id="14" name="Tekstfelt 13">
            <a:extLst>
              <a:ext uri="{FF2B5EF4-FFF2-40B4-BE49-F238E27FC236}">
                <a16:creationId xmlns:a16="http://schemas.microsoft.com/office/drawing/2014/main" id="{196E3A88-95F9-64A5-8B6E-5F7AC6DA6F26}"/>
              </a:ext>
            </a:extLst>
          </p:cNvPr>
          <p:cNvSpPr txBox="1"/>
          <p:nvPr/>
        </p:nvSpPr>
        <p:spPr>
          <a:xfrm>
            <a:off x="4790831" y="3799518"/>
            <a:ext cx="2610338" cy="1600438"/>
          </a:xfrm>
          <a:prstGeom prst="rect">
            <a:avLst/>
          </a:prstGeom>
          <a:noFill/>
        </p:spPr>
        <p:txBody>
          <a:bodyPr wrap="square" rtlCol="0">
            <a:spAutoFit/>
          </a:bodyPr>
          <a:lstStyle/>
          <a:p>
            <a:pPr algn="ctr"/>
            <a:r>
              <a:rPr lang="en-US" sz="1400" b="1" noProof="0" dirty="0"/>
              <a:t>CTO</a:t>
            </a:r>
          </a:p>
          <a:p>
            <a:pPr algn="ctr"/>
            <a:r>
              <a:rPr lang="en-US" sz="1400" noProof="0" dirty="0"/>
              <a:t>Software Development</a:t>
            </a:r>
          </a:p>
          <a:p>
            <a:pPr algn="ctr"/>
            <a:r>
              <a:rPr lang="en-US" sz="1400" dirty="0"/>
              <a:t>DTU, Design &amp; Innovation</a:t>
            </a:r>
            <a:endParaRPr lang="en-US" sz="1400" noProof="0" dirty="0"/>
          </a:p>
          <a:p>
            <a:pPr algn="ctr"/>
            <a:r>
              <a:rPr lang="en-US" sz="1400" noProof="0" dirty="0"/>
              <a:t>30% ownership</a:t>
            </a:r>
          </a:p>
          <a:p>
            <a:pPr algn="ctr"/>
            <a:r>
              <a:rPr lang="en-US" sz="1400" noProof="0" dirty="0"/>
              <a:t>20 hours/week</a:t>
            </a:r>
          </a:p>
          <a:p>
            <a:pPr algn="ctr"/>
            <a:r>
              <a:rPr lang="en-US" sz="1400" noProof="0" dirty="0">
                <a:hlinkClick r:id="rId4"/>
              </a:rPr>
              <a:t>https://www.linkedin.com/in/cbreinholt/</a:t>
            </a:r>
            <a:r>
              <a:rPr lang="en-US" sz="1400" noProof="0" dirty="0"/>
              <a:t> </a:t>
            </a:r>
          </a:p>
        </p:txBody>
      </p:sp>
      <p:sp>
        <p:nvSpPr>
          <p:cNvPr id="15" name="Tekstfelt 14">
            <a:extLst>
              <a:ext uri="{FF2B5EF4-FFF2-40B4-BE49-F238E27FC236}">
                <a16:creationId xmlns:a16="http://schemas.microsoft.com/office/drawing/2014/main" id="{35AF376F-3FA8-9E08-AB91-5FD741B4DAB3}"/>
              </a:ext>
            </a:extLst>
          </p:cNvPr>
          <p:cNvSpPr txBox="1"/>
          <p:nvPr/>
        </p:nvSpPr>
        <p:spPr>
          <a:xfrm>
            <a:off x="8382000" y="3799518"/>
            <a:ext cx="2610338" cy="1815882"/>
          </a:xfrm>
          <a:prstGeom prst="rect">
            <a:avLst/>
          </a:prstGeom>
          <a:noFill/>
        </p:spPr>
        <p:txBody>
          <a:bodyPr wrap="square" rtlCol="0">
            <a:spAutoFit/>
          </a:bodyPr>
          <a:lstStyle/>
          <a:p>
            <a:pPr algn="ctr"/>
            <a:r>
              <a:rPr lang="en-US" sz="1400" b="1" noProof="0" dirty="0"/>
              <a:t>Lead Hardware Design</a:t>
            </a:r>
          </a:p>
          <a:p>
            <a:pPr algn="ctr"/>
            <a:r>
              <a:rPr lang="en-US" sz="1400" noProof="0" dirty="0"/>
              <a:t>Hardware Development</a:t>
            </a:r>
          </a:p>
          <a:p>
            <a:pPr algn="ctr"/>
            <a:r>
              <a:rPr lang="en-US" sz="1400" dirty="0"/>
              <a:t>DTU, Design &amp; Innovation</a:t>
            </a:r>
            <a:endParaRPr lang="en-US" sz="1400" noProof="0" dirty="0"/>
          </a:p>
          <a:p>
            <a:pPr algn="ctr"/>
            <a:r>
              <a:rPr lang="en-US" sz="1400" noProof="0" dirty="0"/>
              <a:t>30% ownership</a:t>
            </a:r>
          </a:p>
          <a:p>
            <a:pPr algn="ctr"/>
            <a:r>
              <a:rPr lang="en-US" sz="1400" noProof="0" dirty="0"/>
              <a:t>Full-time</a:t>
            </a:r>
          </a:p>
          <a:p>
            <a:pPr algn="ctr"/>
            <a:r>
              <a:rPr lang="en-US" sz="1400" noProof="0" dirty="0">
                <a:hlinkClick r:id="rId5"/>
              </a:rPr>
              <a:t>https://www.linkedin.com/in/mads-r%C3%B8mer-svendsen-4b49a342/</a:t>
            </a:r>
            <a:r>
              <a:rPr lang="en-US" sz="1400" noProof="0" dirty="0"/>
              <a:t> </a:t>
            </a:r>
          </a:p>
        </p:txBody>
      </p:sp>
    </p:spTree>
    <p:extLst>
      <p:ext uri="{BB962C8B-B14F-4D97-AF65-F5344CB8AC3E}">
        <p14:creationId xmlns:p14="http://schemas.microsoft.com/office/powerpoint/2010/main" val="134224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A758B-3630-961A-2642-317351F0009F}"/>
            </a:ext>
          </a:extLst>
        </p:cNvPr>
        <p:cNvGrpSpPr/>
        <p:nvPr/>
      </p:nvGrpSpPr>
      <p:grpSpPr>
        <a:xfrm>
          <a:off x="0" y="0"/>
          <a:ext cx="0" cy="0"/>
          <a:chOff x="0" y="0"/>
          <a:chExt cx="0" cy="0"/>
        </a:xfrm>
      </p:grpSpPr>
      <p:cxnSp>
        <p:nvCxnSpPr>
          <p:cNvPr id="21" name="Lige forbindelse 20">
            <a:extLst>
              <a:ext uri="{FF2B5EF4-FFF2-40B4-BE49-F238E27FC236}">
                <a16:creationId xmlns:a16="http://schemas.microsoft.com/office/drawing/2014/main" id="{C83C97C4-96C6-9B0D-3F59-EF773B25ACFF}"/>
              </a:ext>
            </a:extLst>
          </p:cNvPr>
          <p:cNvCxnSpPr>
            <a:cxnSpLocks/>
          </p:cNvCxnSpPr>
          <p:nvPr/>
        </p:nvCxnSpPr>
        <p:spPr>
          <a:xfrm>
            <a:off x="1746737" y="4039576"/>
            <a:ext cx="8698523" cy="0"/>
          </a:xfrm>
          <a:prstGeom prst="line">
            <a:avLst/>
          </a:prstGeom>
          <a:ln>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2" name="Titel 1">
            <a:extLst>
              <a:ext uri="{FF2B5EF4-FFF2-40B4-BE49-F238E27FC236}">
                <a16:creationId xmlns:a16="http://schemas.microsoft.com/office/drawing/2014/main" id="{933412B4-B55E-7260-660B-63FE15CAEAA8}"/>
              </a:ext>
            </a:extLst>
          </p:cNvPr>
          <p:cNvSpPr>
            <a:spLocks noGrp="1"/>
          </p:cNvSpPr>
          <p:nvPr>
            <p:ph type="title"/>
          </p:nvPr>
        </p:nvSpPr>
        <p:spPr/>
        <p:txBody>
          <a:bodyPr/>
          <a:lstStyle/>
          <a:p>
            <a:r>
              <a:rPr lang="en-US" noProof="0" dirty="0">
                <a:latin typeface="Aptos Black" panose="020B0004020202020204" pitchFamily="34" charset="0"/>
              </a:rPr>
              <a:t>Milestones Plan </a:t>
            </a:r>
            <a:r>
              <a:rPr lang="en-US" sz="2400" noProof="0" dirty="0">
                <a:latin typeface="Aptos Black" panose="020B0004020202020204" pitchFamily="34" charset="0"/>
              </a:rPr>
              <a:t>6 to 12 months ahead</a:t>
            </a:r>
            <a:endParaRPr lang="en-US" noProof="0" dirty="0">
              <a:latin typeface="Aptos Black" panose="020B0004020202020204" pitchFamily="34" charset="0"/>
            </a:endParaRPr>
          </a:p>
        </p:txBody>
      </p:sp>
      <p:sp>
        <p:nvSpPr>
          <p:cNvPr id="9" name="Ellipse 8">
            <a:extLst>
              <a:ext uri="{FF2B5EF4-FFF2-40B4-BE49-F238E27FC236}">
                <a16:creationId xmlns:a16="http://schemas.microsoft.com/office/drawing/2014/main" id="{A5DC4EE6-8266-9C28-9D98-526161F44024}"/>
              </a:ext>
            </a:extLst>
          </p:cNvPr>
          <p:cNvSpPr/>
          <p:nvPr/>
        </p:nvSpPr>
        <p:spPr>
          <a:xfrm>
            <a:off x="2003870" y="3608753"/>
            <a:ext cx="861647" cy="861647"/>
          </a:xfrm>
          <a:prstGeom prst="ellipse">
            <a:avLst/>
          </a:prstGeom>
          <a:solidFill>
            <a:srgbClr val="0256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400" dirty="0"/>
              <a:t>08</a:t>
            </a:r>
          </a:p>
          <a:p>
            <a:pPr algn="ctr"/>
            <a:r>
              <a:rPr lang="da-DK" sz="1400" dirty="0"/>
              <a:t>2026</a:t>
            </a:r>
          </a:p>
        </p:txBody>
      </p:sp>
      <p:sp>
        <p:nvSpPr>
          <p:cNvPr id="18" name="Ellipse 17">
            <a:extLst>
              <a:ext uri="{FF2B5EF4-FFF2-40B4-BE49-F238E27FC236}">
                <a16:creationId xmlns:a16="http://schemas.microsoft.com/office/drawing/2014/main" id="{9EE1F877-8D93-C87D-EDC8-F2D887E64705}"/>
              </a:ext>
            </a:extLst>
          </p:cNvPr>
          <p:cNvSpPr/>
          <p:nvPr/>
        </p:nvSpPr>
        <p:spPr>
          <a:xfrm>
            <a:off x="3803753" y="3608753"/>
            <a:ext cx="861647" cy="861647"/>
          </a:xfrm>
          <a:prstGeom prst="ellipse">
            <a:avLst/>
          </a:prstGeom>
          <a:solidFill>
            <a:srgbClr val="0256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400" dirty="0"/>
              <a:t>10</a:t>
            </a:r>
          </a:p>
          <a:p>
            <a:pPr algn="ctr"/>
            <a:r>
              <a:rPr lang="da-DK" sz="1400" dirty="0"/>
              <a:t>2026</a:t>
            </a:r>
          </a:p>
        </p:txBody>
      </p:sp>
      <p:sp>
        <p:nvSpPr>
          <p:cNvPr id="19" name="Ellipse 18">
            <a:extLst>
              <a:ext uri="{FF2B5EF4-FFF2-40B4-BE49-F238E27FC236}">
                <a16:creationId xmlns:a16="http://schemas.microsoft.com/office/drawing/2014/main" id="{8C4CE3DF-D9A2-295B-CB2A-B3A89EA1D548}"/>
              </a:ext>
            </a:extLst>
          </p:cNvPr>
          <p:cNvSpPr/>
          <p:nvPr/>
        </p:nvSpPr>
        <p:spPr>
          <a:xfrm>
            <a:off x="5603636" y="3608753"/>
            <a:ext cx="861647" cy="861647"/>
          </a:xfrm>
          <a:prstGeom prst="ellipse">
            <a:avLst/>
          </a:prstGeom>
          <a:solidFill>
            <a:srgbClr val="0256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400" dirty="0"/>
              <a:t>03</a:t>
            </a:r>
          </a:p>
          <a:p>
            <a:pPr algn="ctr"/>
            <a:r>
              <a:rPr lang="da-DK" sz="1400" dirty="0"/>
              <a:t>2027</a:t>
            </a:r>
          </a:p>
        </p:txBody>
      </p:sp>
      <p:sp>
        <p:nvSpPr>
          <p:cNvPr id="23" name="Ellipse 22">
            <a:extLst>
              <a:ext uri="{FF2B5EF4-FFF2-40B4-BE49-F238E27FC236}">
                <a16:creationId xmlns:a16="http://schemas.microsoft.com/office/drawing/2014/main" id="{39997B81-7F03-147B-C7A3-07646DA04628}"/>
              </a:ext>
            </a:extLst>
          </p:cNvPr>
          <p:cNvSpPr/>
          <p:nvPr/>
        </p:nvSpPr>
        <p:spPr>
          <a:xfrm>
            <a:off x="7403519" y="3608752"/>
            <a:ext cx="861647" cy="861647"/>
          </a:xfrm>
          <a:prstGeom prst="ellipse">
            <a:avLst/>
          </a:prstGeom>
          <a:solidFill>
            <a:srgbClr val="0256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400" dirty="0"/>
              <a:t>04</a:t>
            </a:r>
          </a:p>
          <a:p>
            <a:pPr algn="ctr"/>
            <a:r>
              <a:rPr lang="da-DK" sz="1400" dirty="0"/>
              <a:t>2027</a:t>
            </a:r>
          </a:p>
        </p:txBody>
      </p:sp>
      <p:sp>
        <p:nvSpPr>
          <p:cNvPr id="24" name="Ellipse 23">
            <a:extLst>
              <a:ext uri="{FF2B5EF4-FFF2-40B4-BE49-F238E27FC236}">
                <a16:creationId xmlns:a16="http://schemas.microsoft.com/office/drawing/2014/main" id="{2523AF1D-B20A-2DD2-AE0E-16B85ABD0561}"/>
              </a:ext>
            </a:extLst>
          </p:cNvPr>
          <p:cNvSpPr/>
          <p:nvPr/>
        </p:nvSpPr>
        <p:spPr>
          <a:xfrm>
            <a:off x="9203403" y="3610518"/>
            <a:ext cx="861647" cy="861647"/>
          </a:xfrm>
          <a:prstGeom prst="ellipse">
            <a:avLst/>
          </a:prstGeom>
          <a:solidFill>
            <a:srgbClr val="0256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400" dirty="0"/>
              <a:t>06</a:t>
            </a:r>
          </a:p>
          <a:p>
            <a:pPr algn="ctr"/>
            <a:r>
              <a:rPr lang="da-DK" sz="1400" dirty="0"/>
              <a:t>2027</a:t>
            </a:r>
          </a:p>
        </p:txBody>
      </p:sp>
      <p:cxnSp>
        <p:nvCxnSpPr>
          <p:cNvPr id="26" name="Lige forbindelse 25">
            <a:extLst>
              <a:ext uri="{FF2B5EF4-FFF2-40B4-BE49-F238E27FC236}">
                <a16:creationId xmlns:a16="http://schemas.microsoft.com/office/drawing/2014/main" id="{BAA9E41B-F960-4BB2-3AD0-89C3DAC8E14C}"/>
              </a:ext>
            </a:extLst>
          </p:cNvPr>
          <p:cNvCxnSpPr>
            <a:cxnSpLocks/>
          </p:cNvCxnSpPr>
          <p:nvPr/>
        </p:nvCxnSpPr>
        <p:spPr>
          <a:xfrm>
            <a:off x="2434694" y="2854518"/>
            <a:ext cx="0" cy="754234"/>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cxnSp>
        <p:nvCxnSpPr>
          <p:cNvPr id="29" name="Lige forbindelse 28">
            <a:extLst>
              <a:ext uri="{FF2B5EF4-FFF2-40B4-BE49-F238E27FC236}">
                <a16:creationId xmlns:a16="http://schemas.microsoft.com/office/drawing/2014/main" id="{CFEC635A-FB19-2B15-7D39-3F21B3E3384E}"/>
              </a:ext>
            </a:extLst>
          </p:cNvPr>
          <p:cNvCxnSpPr>
            <a:cxnSpLocks/>
          </p:cNvCxnSpPr>
          <p:nvPr/>
        </p:nvCxnSpPr>
        <p:spPr>
          <a:xfrm>
            <a:off x="6037379" y="2854518"/>
            <a:ext cx="0" cy="754234"/>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cxnSp>
        <p:nvCxnSpPr>
          <p:cNvPr id="30" name="Lige forbindelse 29">
            <a:extLst>
              <a:ext uri="{FF2B5EF4-FFF2-40B4-BE49-F238E27FC236}">
                <a16:creationId xmlns:a16="http://schemas.microsoft.com/office/drawing/2014/main" id="{C809B561-8B7D-7FF7-484D-88AEEBF9FA55}"/>
              </a:ext>
            </a:extLst>
          </p:cNvPr>
          <p:cNvCxnSpPr>
            <a:cxnSpLocks/>
          </p:cNvCxnSpPr>
          <p:nvPr/>
        </p:nvCxnSpPr>
        <p:spPr>
          <a:xfrm>
            <a:off x="9629939" y="2854518"/>
            <a:ext cx="0" cy="754234"/>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cxnSp>
        <p:nvCxnSpPr>
          <p:cNvPr id="31" name="Lige forbindelse 30">
            <a:extLst>
              <a:ext uri="{FF2B5EF4-FFF2-40B4-BE49-F238E27FC236}">
                <a16:creationId xmlns:a16="http://schemas.microsoft.com/office/drawing/2014/main" id="{40A7E80D-4450-1D3E-BF6E-E5D9E4F644FF}"/>
              </a:ext>
            </a:extLst>
          </p:cNvPr>
          <p:cNvCxnSpPr>
            <a:cxnSpLocks/>
          </p:cNvCxnSpPr>
          <p:nvPr/>
        </p:nvCxnSpPr>
        <p:spPr>
          <a:xfrm flipV="1">
            <a:off x="4234576" y="4470399"/>
            <a:ext cx="0" cy="754234"/>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cxnSp>
        <p:nvCxnSpPr>
          <p:cNvPr id="33" name="Lige forbindelse 32">
            <a:extLst>
              <a:ext uri="{FF2B5EF4-FFF2-40B4-BE49-F238E27FC236}">
                <a16:creationId xmlns:a16="http://schemas.microsoft.com/office/drawing/2014/main" id="{DF4300DA-CBC8-FE6E-0E7F-5DC6F75CE882}"/>
              </a:ext>
            </a:extLst>
          </p:cNvPr>
          <p:cNvCxnSpPr>
            <a:cxnSpLocks/>
          </p:cNvCxnSpPr>
          <p:nvPr/>
        </p:nvCxnSpPr>
        <p:spPr>
          <a:xfrm flipV="1">
            <a:off x="7834342" y="4470399"/>
            <a:ext cx="0" cy="754234"/>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sp>
        <p:nvSpPr>
          <p:cNvPr id="34" name="Tekstfelt 33">
            <a:extLst>
              <a:ext uri="{FF2B5EF4-FFF2-40B4-BE49-F238E27FC236}">
                <a16:creationId xmlns:a16="http://schemas.microsoft.com/office/drawing/2014/main" id="{DA442FB3-8D28-5298-332B-20163B4F9957}"/>
              </a:ext>
            </a:extLst>
          </p:cNvPr>
          <p:cNvSpPr txBox="1"/>
          <p:nvPr/>
        </p:nvSpPr>
        <p:spPr>
          <a:xfrm>
            <a:off x="2929407" y="5398532"/>
            <a:ext cx="2610338" cy="307777"/>
          </a:xfrm>
          <a:prstGeom prst="rect">
            <a:avLst/>
          </a:prstGeom>
          <a:noFill/>
        </p:spPr>
        <p:txBody>
          <a:bodyPr wrap="square" rtlCol="0">
            <a:spAutoFit/>
          </a:bodyPr>
          <a:lstStyle/>
          <a:p>
            <a:pPr algn="ctr"/>
            <a:r>
              <a:rPr lang="en-US" sz="1400" noProof="0" dirty="0"/>
              <a:t>Proof of Concept Test w. Tryg</a:t>
            </a:r>
          </a:p>
        </p:txBody>
      </p:sp>
      <p:sp>
        <p:nvSpPr>
          <p:cNvPr id="35" name="Tekstfelt 34">
            <a:extLst>
              <a:ext uri="{FF2B5EF4-FFF2-40B4-BE49-F238E27FC236}">
                <a16:creationId xmlns:a16="http://schemas.microsoft.com/office/drawing/2014/main" id="{F445E4A0-BD04-0B8D-6999-1BD9CFCED24B}"/>
              </a:ext>
            </a:extLst>
          </p:cNvPr>
          <p:cNvSpPr txBox="1"/>
          <p:nvPr/>
        </p:nvSpPr>
        <p:spPr>
          <a:xfrm>
            <a:off x="1129524" y="2392852"/>
            <a:ext cx="2610338" cy="307777"/>
          </a:xfrm>
          <a:prstGeom prst="rect">
            <a:avLst/>
          </a:prstGeom>
          <a:noFill/>
        </p:spPr>
        <p:txBody>
          <a:bodyPr wrap="square" rtlCol="0">
            <a:spAutoFit/>
          </a:bodyPr>
          <a:lstStyle/>
          <a:p>
            <a:pPr algn="ctr"/>
            <a:r>
              <a:rPr lang="en-US" sz="1400" noProof="0" dirty="0" err="1"/>
              <a:t>InnoFounder</a:t>
            </a:r>
            <a:r>
              <a:rPr lang="en-US" sz="1400" noProof="0" dirty="0"/>
              <a:t> Application</a:t>
            </a:r>
          </a:p>
        </p:txBody>
      </p:sp>
      <p:sp>
        <p:nvSpPr>
          <p:cNvPr id="36" name="Tekstfelt 35">
            <a:extLst>
              <a:ext uri="{FF2B5EF4-FFF2-40B4-BE49-F238E27FC236}">
                <a16:creationId xmlns:a16="http://schemas.microsoft.com/office/drawing/2014/main" id="{89E6FC15-76B9-128C-CE94-AD24170DE6BC}"/>
              </a:ext>
            </a:extLst>
          </p:cNvPr>
          <p:cNvSpPr txBox="1"/>
          <p:nvPr/>
        </p:nvSpPr>
        <p:spPr>
          <a:xfrm>
            <a:off x="4729290" y="2190781"/>
            <a:ext cx="2610338" cy="523220"/>
          </a:xfrm>
          <a:prstGeom prst="rect">
            <a:avLst/>
          </a:prstGeom>
          <a:noFill/>
        </p:spPr>
        <p:txBody>
          <a:bodyPr wrap="square" rtlCol="0">
            <a:spAutoFit/>
          </a:bodyPr>
          <a:lstStyle/>
          <a:p>
            <a:pPr algn="ctr"/>
            <a:r>
              <a:rPr lang="en-US" sz="1400" noProof="0" dirty="0"/>
              <a:t>500.000 DKK </a:t>
            </a:r>
          </a:p>
          <a:p>
            <a:pPr algn="ctr"/>
            <a:r>
              <a:rPr lang="en-US" sz="1400" noProof="0" dirty="0"/>
              <a:t>Investment Round</a:t>
            </a:r>
          </a:p>
        </p:txBody>
      </p:sp>
      <p:sp>
        <p:nvSpPr>
          <p:cNvPr id="37" name="Tekstfelt 36">
            <a:extLst>
              <a:ext uri="{FF2B5EF4-FFF2-40B4-BE49-F238E27FC236}">
                <a16:creationId xmlns:a16="http://schemas.microsoft.com/office/drawing/2014/main" id="{E69D8165-2297-0EDA-36F8-1711F33ED2A3}"/>
              </a:ext>
            </a:extLst>
          </p:cNvPr>
          <p:cNvSpPr txBox="1"/>
          <p:nvPr/>
        </p:nvSpPr>
        <p:spPr>
          <a:xfrm>
            <a:off x="8265166" y="2391970"/>
            <a:ext cx="2610338" cy="307777"/>
          </a:xfrm>
          <a:prstGeom prst="rect">
            <a:avLst/>
          </a:prstGeom>
          <a:noFill/>
        </p:spPr>
        <p:txBody>
          <a:bodyPr wrap="square" rtlCol="0">
            <a:spAutoFit/>
          </a:bodyPr>
          <a:lstStyle/>
          <a:p>
            <a:pPr algn="ctr"/>
            <a:r>
              <a:rPr lang="en-US" sz="1400" noProof="0" dirty="0"/>
              <a:t>First sale</a:t>
            </a:r>
          </a:p>
        </p:txBody>
      </p:sp>
      <p:sp>
        <p:nvSpPr>
          <p:cNvPr id="38" name="Tekstfelt 37">
            <a:extLst>
              <a:ext uri="{FF2B5EF4-FFF2-40B4-BE49-F238E27FC236}">
                <a16:creationId xmlns:a16="http://schemas.microsoft.com/office/drawing/2014/main" id="{C8A252EE-9C0F-A3B8-171E-9EF3900A5CD2}"/>
              </a:ext>
            </a:extLst>
          </p:cNvPr>
          <p:cNvSpPr txBox="1"/>
          <p:nvPr/>
        </p:nvSpPr>
        <p:spPr>
          <a:xfrm>
            <a:off x="6529173" y="5398532"/>
            <a:ext cx="2610338" cy="307777"/>
          </a:xfrm>
          <a:prstGeom prst="rect">
            <a:avLst/>
          </a:prstGeom>
          <a:noFill/>
        </p:spPr>
        <p:txBody>
          <a:bodyPr wrap="square" rtlCol="0">
            <a:spAutoFit/>
          </a:bodyPr>
          <a:lstStyle/>
          <a:p>
            <a:pPr algn="ctr"/>
            <a:r>
              <a:rPr lang="en-US" sz="1400" noProof="0" dirty="0"/>
              <a:t>Hire Full-Stack Developer</a:t>
            </a:r>
          </a:p>
        </p:txBody>
      </p:sp>
    </p:spTree>
    <p:extLst>
      <p:ext uri="{BB962C8B-B14F-4D97-AF65-F5344CB8AC3E}">
        <p14:creationId xmlns:p14="http://schemas.microsoft.com/office/powerpoint/2010/main" val="2076860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5DA696-0D03-1CDD-20A4-35809F6660EE}"/>
              </a:ext>
            </a:extLst>
          </p:cNvPr>
          <p:cNvSpPr>
            <a:spLocks noGrp="1"/>
          </p:cNvSpPr>
          <p:nvPr>
            <p:ph type="title"/>
          </p:nvPr>
        </p:nvSpPr>
        <p:spPr/>
        <p:txBody>
          <a:bodyPr/>
          <a:lstStyle/>
          <a:p>
            <a:r>
              <a:rPr lang="da-DK" dirty="0">
                <a:latin typeface="Aptos Black" panose="020B0004020202020204" pitchFamily="34" charset="0"/>
              </a:rPr>
              <a:t>How to </a:t>
            </a:r>
            <a:r>
              <a:rPr lang="da-DK" dirty="0" err="1">
                <a:latin typeface="Aptos Black" panose="020B0004020202020204" pitchFamily="34" charset="0"/>
              </a:rPr>
              <a:t>use</a:t>
            </a:r>
            <a:r>
              <a:rPr lang="da-DK" dirty="0">
                <a:latin typeface="Aptos Black" panose="020B0004020202020204" pitchFamily="34" charset="0"/>
              </a:rPr>
              <a:t> </a:t>
            </a:r>
            <a:r>
              <a:rPr lang="da-DK" dirty="0" err="1">
                <a:latin typeface="Aptos Black" panose="020B0004020202020204" pitchFamily="34" charset="0"/>
              </a:rPr>
              <a:t>this</a:t>
            </a:r>
            <a:r>
              <a:rPr lang="da-DK" dirty="0">
                <a:latin typeface="Aptos Black" panose="020B0004020202020204" pitchFamily="34" charset="0"/>
              </a:rPr>
              <a:t> </a:t>
            </a:r>
            <a:r>
              <a:rPr lang="da-DK" dirty="0" err="1">
                <a:latin typeface="Aptos Black" panose="020B0004020202020204" pitchFamily="34" charset="0"/>
              </a:rPr>
              <a:t>document</a:t>
            </a:r>
            <a:r>
              <a:rPr lang="da-DK" dirty="0">
                <a:latin typeface="Aptos Black" panose="020B0004020202020204" pitchFamily="34" charset="0"/>
              </a:rPr>
              <a:t>?</a:t>
            </a:r>
          </a:p>
        </p:txBody>
      </p:sp>
      <p:sp>
        <p:nvSpPr>
          <p:cNvPr id="3" name="Pladsholder til indhold 2">
            <a:extLst>
              <a:ext uri="{FF2B5EF4-FFF2-40B4-BE49-F238E27FC236}">
                <a16:creationId xmlns:a16="http://schemas.microsoft.com/office/drawing/2014/main" id="{BCC9D9DA-0E83-E176-78B1-170662B7F987}"/>
              </a:ext>
            </a:extLst>
          </p:cNvPr>
          <p:cNvSpPr>
            <a:spLocks noGrp="1"/>
          </p:cNvSpPr>
          <p:nvPr>
            <p:ph sz="half" idx="1"/>
          </p:nvPr>
        </p:nvSpPr>
        <p:spPr/>
        <p:txBody>
          <a:bodyPr>
            <a:normAutofit/>
          </a:bodyPr>
          <a:lstStyle/>
          <a:p>
            <a:pPr marL="0" indent="0">
              <a:lnSpc>
                <a:spcPct val="134000"/>
              </a:lnSpc>
              <a:buNone/>
            </a:pPr>
            <a:r>
              <a:rPr lang="en-US" sz="1600" dirty="0"/>
              <a:t>This document is designed to </a:t>
            </a:r>
            <a:r>
              <a:rPr lang="en-US" sz="1600" b="1" dirty="0"/>
              <a:t>guide you through the process of creating a slide deck for your Danish Tech Challenge 2026 application</a:t>
            </a:r>
            <a:r>
              <a:rPr lang="en-US" sz="1600" dirty="0"/>
              <a:t>.</a:t>
            </a:r>
          </a:p>
          <a:p>
            <a:pPr marL="0" indent="0">
              <a:lnSpc>
                <a:spcPct val="134000"/>
              </a:lnSpc>
              <a:buNone/>
            </a:pPr>
            <a:r>
              <a:rPr lang="en-US" sz="1600" dirty="0"/>
              <a:t>This document includes both a </a:t>
            </a:r>
            <a:r>
              <a:rPr lang="en-US" sz="1600" b="1" dirty="0"/>
              <a:t>slide deck template (Part 2)</a:t>
            </a:r>
            <a:r>
              <a:rPr lang="en-US" sz="1600" dirty="0"/>
              <a:t> and an </a:t>
            </a:r>
            <a:r>
              <a:rPr lang="en-US" sz="1600" b="1" dirty="0"/>
              <a:t>example deck (Part 3)</a:t>
            </a:r>
            <a:r>
              <a:rPr lang="en-US" sz="1600" dirty="0"/>
              <a:t>. You're welcome to use the provided template or your own pitch deck — just </a:t>
            </a:r>
            <a:r>
              <a:rPr lang="en-US" sz="1600" b="1" dirty="0"/>
              <a:t>make sure your slides cover the key elements outlined in the template and are structured in the same order.</a:t>
            </a:r>
            <a:endParaRPr lang="da-DK" sz="1600" dirty="0"/>
          </a:p>
        </p:txBody>
      </p:sp>
      <p:sp>
        <p:nvSpPr>
          <p:cNvPr id="5" name="Tekstfelt 4">
            <a:extLst>
              <a:ext uri="{FF2B5EF4-FFF2-40B4-BE49-F238E27FC236}">
                <a16:creationId xmlns:a16="http://schemas.microsoft.com/office/drawing/2014/main" id="{52829975-6178-0670-EFE5-C279F449069F}"/>
              </a:ext>
            </a:extLst>
          </p:cNvPr>
          <p:cNvSpPr txBox="1"/>
          <p:nvPr/>
        </p:nvSpPr>
        <p:spPr>
          <a:xfrm>
            <a:off x="6408751" y="1825625"/>
            <a:ext cx="5383033" cy="3737946"/>
          </a:xfrm>
          <a:prstGeom prst="rect">
            <a:avLst/>
          </a:prstGeom>
          <a:noFill/>
        </p:spPr>
        <p:txBody>
          <a:bodyPr wrap="square" rtlCol="0">
            <a:spAutoFit/>
          </a:bodyPr>
          <a:lstStyle/>
          <a:p>
            <a:pPr>
              <a:lnSpc>
                <a:spcPct val="114000"/>
              </a:lnSpc>
            </a:pPr>
            <a:r>
              <a:rPr lang="en-US" sz="1600" b="1" dirty="0"/>
              <a:t>We expect your slide deck to include the following sections:</a:t>
            </a:r>
          </a:p>
          <a:p>
            <a:pPr>
              <a:lnSpc>
                <a:spcPct val="114000"/>
              </a:lnSpc>
            </a:pPr>
            <a:endParaRPr lang="en-US" sz="1600" dirty="0"/>
          </a:p>
          <a:p>
            <a:pPr marL="285750" indent="-285750">
              <a:lnSpc>
                <a:spcPct val="114000"/>
              </a:lnSpc>
              <a:buFont typeface="Arial" panose="020B0604020202020204" pitchFamily="34" charset="0"/>
              <a:buChar char="•"/>
            </a:pPr>
            <a:r>
              <a:rPr lang="en-US" sz="1600" dirty="0"/>
              <a:t>Cover Page</a:t>
            </a:r>
          </a:p>
          <a:p>
            <a:pPr marL="285750" indent="-285750">
              <a:lnSpc>
                <a:spcPct val="114000"/>
              </a:lnSpc>
              <a:buFont typeface="Arial" panose="020B0604020202020204" pitchFamily="34" charset="0"/>
              <a:buChar char="•"/>
            </a:pPr>
            <a:r>
              <a:rPr lang="en-US" sz="1600" dirty="0"/>
              <a:t>Problem</a:t>
            </a:r>
          </a:p>
          <a:p>
            <a:pPr marL="285750" indent="-285750">
              <a:lnSpc>
                <a:spcPct val="114000"/>
              </a:lnSpc>
              <a:buFont typeface="Arial" panose="020B0604020202020204" pitchFamily="34" charset="0"/>
              <a:buChar char="•"/>
            </a:pPr>
            <a:r>
              <a:rPr lang="en-US" sz="1600" dirty="0"/>
              <a:t>Solution &amp; Market</a:t>
            </a:r>
          </a:p>
          <a:p>
            <a:pPr marL="285750" indent="-285750">
              <a:lnSpc>
                <a:spcPct val="114000"/>
              </a:lnSpc>
              <a:buFont typeface="Arial" panose="020B0604020202020204" pitchFamily="34" charset="0"/>
              <a:buChar char="•"/>
            </a:pPr>
            <a:r>
              <a:rPr lang="en-US" sz="1600" dirty="0"/>
              <a:t>Technology &amp; Competitive Edge</a:t>
            </a:r>
          </a:p>
          <a:p>
            <a:pPr marL="285750" indent="-285750">
              <a:lnSpc>
                <a:spcPct val="114000"/>
              </a:lnSpc>
              <a:buFont typeface="Arial" panose="020B0604020202020204" pitchFamily="34" charset="0"/>
              <a:buChar char="•"/>
            </a:pPr>
            <a:r>
              <a:rPr lang="en-US" sz="1600" dirty="0"/>
              <a:t>Product Development &amp; Prototype</a:t>
            </a:r>
          </a:p>
          <a:p>
            <a:pPr marL="285750" indent="-285750">
              <a:lnSpc>
                <a:spcPct val="114000"/>
              </a:lnSpc>
              <a:buFont typeface="Arial" panose="020B0604020202020204" pitchFamily="34" charset="0"/>
              <a:buChar char="•"/>
            </a:pPr>
            <a:r>
              <a:rPr lang="en-US" sz="1600" dirty="0"/>
              <a:t>Customer Outreach</a:t>
            </a:r>
          </a:p>
          <a:p>
            <a:pPr marL="285750" indent="-285750">
              <a:lnSpc>
                <a:spcPct val="114000"/>
              </a:lnSpc>
              <a:buFont typeface="Arial" panose="020B0604020202020204" pitchFamily="34" charset="0"/>
              <a:buChar char="•"/>
            </a:pPr>
            <a:r>
              <a:rPr lang="en-US" sz="1600" dirty="0"/>
              <a:t>Funding and Financial Situation</a:t>
            </a:r>
          </a:p>
          <a:p>
            <a:pPr marL="285750" indent="-285750">
              <a:lnSpc>
                <a:spcPct val="114000"/>
              </a:lnSpc>
              <a:buFont typeface="Arial" panose="020B0604020202020204" pitchFamily="34" charset="0"/>
              <a:buChar char="•"/>
            </a:pPr>
            <a:r>
              <a:rPr lang="en-US" sz="1600" dirty="0"/>
              <a:t>Team</a:t>
            </a:r>
          </a:p>
          <a:p>
            <a:pPr marL="285750" indent="-285750">
              <a:lnSpc>
                <a:spcPct val="114000"/>
              </a:lnSpc>
              <a:buFont typeface="Arial" panose="020B0604020202020204" pitchFamily="34" charset="0"/>
              <a:buChar char="•"/>
            </a:pPr>
            <a:r>
              <a:rPr lang="en-US" sz="1600" dirty="0"/>
              <a:t>Milestone Plan</a:t>
            </a:r>
          </a:p>
          <a:p>
            <a:endParaRPr lang="da-DK" dirty="0"/>
          </a:p>
        </p:txBody>
      </p:sp>
    </p:spTree>
    <p:extLst>
      <p:ext uri="{BB962C8B-B14F-4D97-AF65-F5344CB8AC3E}">
        <p14:creationId xmlns:p14="http://schemas.microsoft.com/office/powerpoint/2010/main" val="1270159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D6073"/>
        </a:solidFill>
        <a:effectLst/>
      </p:bgPr>
    </p:bg>
    <p:spTree>
      <p:nvGrpSpPr>
        <p:cNvPr id="1" name="">
          <a:extLst>
            <a:ext uri="{FF2B5EF4-FFF2-40B4-BE49-F238E27FC236}">
              <a16:creationId xmlns:a16="http://schemas.microsoft.com/office/drawing/2014/main" id="{D5D70053-9D15-D70B-E654-EA052501AA0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6308847-1C0B-3A0A-5F83-0ECC3A3C0A0A}"/>
              </a:ext>
            </a:extLst>
          </p:cNvPr>
          <p:cNvSpPr>
            <a:spLocks noGrp="1"/>
          </p:cNvSpPr>
          <p:nvPr>
            <p:ph type="ctrTitle"/>
          </p:nvPr>
        </p:nvSpPr>
        <p:spPr/>
        <p:txBody>
          <a:bodyPr/>
          <a:lstStyle/>
          <a:p>
            <a:r>
              <a:rPr lang="da-DK" dirty="0">
                <a:latin typeface="Aptos Black" panose="020B0004020202020204" pitchFamily="34" charset="0"/>
              </a:rPr>
              <a:t>Part 2</a:t>
            </a:r>
          </a:p>
        </p:txBody>
      </p:sp>
      <p:sp>
        <p:nvSpPr>
          <p:cNvPr id="3" name="Undertitel 2">
            <a:extLst>
              <a:ext uri="{FF2B5EF4-FFF2-40B4-BE49-F238E27FC236}">
                <a16:creationId xmlns:a16="http://schemas.microsoft.com/office/drawing/2014/main" id="{ED26EBAA-1540-1DA6-D9FA-D54345650052}"/>
              </a:ext>
            </a:extLst>
          </p:cNvPr>
          <p:cNvSpPr>
            <a:spLocks noGrp="1"/>
          </p:cNvSpPr>
          <p:nvPr>
            <p:ph type="subTitle" idx="1"/>
          </p:nvPr>
        </p:nvSpPr>
        <p:spPr/>
        <p:txBody>
          <a:bodyPr/>
          <a:lstStyle/>
          <a:p>
            <a:r>
              <a:rPr lang="da-DK" dirty="0"/>
              <a:t>Slidedeck Template - Danish Tech Challenge Application</a:t>
            </a:r>
          </a:p>
        </p:txBody>
      </p:sp>
    </p:spTree>
    <p:extLst>
      <p:ext uri="{BB962C8B-B14F-4D97-AF65-F5344CB8AC3E}">
        <p14:creationId xmlns:p14="http://schemas.microsoft.com/office/powerpoint/2010/main" val="267074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2565B"/>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A0023F-A4ED-DFDF-55D6-B39BB8B04320}"/>
              </a:ext>
            </a:extLst>
          </p:cNvPr>
          <p:cNvSpPr>
            <a:spLocks noGrp="1"/>
          </p:cNvSpPr>
          <p:nvPr>
            <p:ph type="ctrTitle"/>
          </p:nvPr>
        </p:nvSpPr>
        <p:spPr>
          <a:xfrm>
            <a:off x="1524000" y="2493817"/>
            <a:ext cx="9144000" cy="1016145"/>
          </a:xfrm>
        </p:spPr>
        <p:txBody>
          <a:bodyPr/>
          <a:lstStyle/>
          <a:p>
            <a:r>
              <a:rPr lang="da-DK" dirty="0" err="1">
                <a:solidFill>
                  <a:schemeClr val="bg1"/>
                </a:solidFill>
                <a:latin typeface="Aptos Black" panose="020F0502020204030204" pitchFamily="34" charset="0"/>
              </a:rPr>
              <a:t>Insert</a:t>
            </a:r>
            <a:r>
              <a:rPr lang="da-DK" dirty="0">
                <a:solidFill>
                  <a:schemeClr val="bg1"/>
                </a:solidFill>
                <a:latin typeface="Aptos Black" panose="020F0502020204030204" pitchFamily="34" charset="0"/>
              </a:rPr>
              <a:t> Company </a:t>
            </a:r>
            <a:r>
              <a:rPr lang="da-DK" dirty="0" err="1">
                <a:solidFill>
                  <a:schemeClr val="bg1"/>
                </a:solidFill>
                <a:latin typeface="Aptos Black" panose="020F0502020204030204" pitchFamily="34" charset="0"/>
              </a:rPr>
              <a:t>Name</a:t>
            </a:r>
            <a:endParaRPr lang="da-DK" dirty="0">
              <a:solidFill>
                <a:schemeClr val="bg1"/>
              </a:solidFill>
              <a:latin typeface="Aptos Black" panose="020F0502020204030204" pitchFamily="34" charset="0"/>
            </a:endParaRPr>
          </a:p>
        </p:txBody>
      </p:sp>
      <p:sp>
        <p:nvSpPr>
          <p:cNvPr id="3" name="Undertitel 2">
            <a:extLst>
              <a:ext uri="{FF2B5EF4-FFF2-40B4-BE49-F238E27FC236}">
                <a16:creationId xmlns:a16="http://schemas.microsoft.com/office/drawing/2014/main" id="{C73BAFDF-0B8E-0612-1786-48522DD1CDCF}"/>
              </a:ext>
            </a:extLst>
          </p:cNvPr>
          <p:cNvSpPr>
            <a:spLocks noGrp="1"/>
          </p:cNvSpPr>
          <p:nvPr>
            <p:ph type="subTitle" idx="1"/>
          </p:nvPr>
        </p:nvSpPr>
        <p:spPr/>
        <p:txBody>
          <a:bodyPr/>
          <a:lstStyle/>
          <a:p>
            <a:r>
              <a:rPr lang="en-US" noProof="0" dirty="0">
                <a:solidFill>
                  <a:schemeClr val="bg1"/>
                </a:solidFill>
              </a:rPr>
              <a:t>Insert two-liner describing of your startup</a:t>
            </a:r>
          </a:p>
        </p:txBody>
      </p:sp>
    </p:spTree>
    <p:extLst>
      <p:ext uri="{BB962C8B-B14F-4D97-AF65-F5344CB8AC3E}">
        <p14:creationId xmlns:p14="http://schemas.microsoft.com/office/powerpoint/2010/main" val="1746112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0E5CD1-35D5-0C80-808A-756BDFEF5C53}"/>
              </a:ext>
            </a:extLst>
          </p:cNvPr>
          <p:cNvSpPr>
            <a:spLocks noGrp="1"/>
          </p:cNvSpPr>
          <p:nvPr>
            <p:ph type="title"/>
          </p:nvPr>
        </p:nvSpPr>
        <p:spPr/>
        <p:txBody>
          <a:bodyPr/>
          <a:lstStyle/>
          <a:p>
            <a:r>
              <a:rPr lang="da-DK" dirty="0">
                <a:latin typeface="Aptos Black" panose="020B0004020202020204" pitchFamily="34" charset="0"/>
              </a:rPr>
              <a:t>Problem</a:t>
            </a:r>
          </a:p>
        </p:txBody>
      </p:sp>
      <p:sp>
        <p:nvSpPr>
          <p:cNvPr id="3" name="Pladsholder til indhold 2">
            <a:extLst>
              <a:ext uri="{FF2B5EF4-FFF2-40B4-BE49-F238E27FC236}">
                <a16:creationId xmlns:a16="http://schemas.microsoft.com/office/drawing/2014/main" id="{1EDE680C-1DA2-7DD2-2553-F5D7B963A871}"/>
              </a:ext>
            </a:extLst>
          </p:cNvPr>
          <p:cNvSpPr>
            <a:spLocks noGrp="1"/>
          </p:cNvSpPr>
          <p:nvPr>
            <p:ph idx="1"/>
          </p:nvPr>
        </p:nvSpPr>
        <p:spPr/>
        <p:txBody>
          <a:bodyPr>
            <a:normAutofit/>
          </a:bodyPr>
          <a:lstStyle/>
          <a:p>
            <a:pPr marL="0" indent="0">
              <a:buNone/>
            </a:pPr>
            <a:r>
              <a:rPr lang="en-US" sz="1800" noProof="0" dirty="0"/>
              <a:t>Describe the problem you are solving.</a:t>
            </a:r>
          </a:p>
          <a:p>
            <a:pPr marL="0" indent="0">
              <a:buNone/>
            </a:pPr>
            <a:r>
              <a:rPr lang="en-US" sz="1800" noProof="0" dirty="0"/>
              <a:t>Use graphics, photos and text as you like.</a:t>
            </a:r>
          </a:p>
        </p:txBody>
      </p:sp>
    </p:spTree>
    <p:extLst>
      <p:ext uri="{BB962C8B-B14F-4D97-AF65-F5344CB8AC3E}">
        <p14:creationId xmlns:p14="http://schemas.microsoft.com/office/powerpoint/2010/main" val="1702538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C926A-6D5E-4DE6-D535-B1198522FEB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48E6338-1E16-5759-D787-B996480578A6}"/>
              </a:ext>
            </a:extLst>
          </p:cNvPr>
          <p:cNvSpPr>
            <a:spLocks noGrp="1"/>
          </p:cNvSpPr>
          <p:nvPr>
            <p:ph type="title"/>
          </p:nvPr>
        </p:nvSpPr>
        <p:spPr/>
        <p:txBody>
          <a:bodyPr/>
          <a:lstStyle/>
          <a:p>
            <a:r>
              <a:rPr lang="da-DK" dirty="0">
                <a:latin typeface="Aptos Black" panose="020B0004020202020204" pitchFamily="34" charset="0"/>
              </a:rPr>
              <a:t>Solution &amp; Market</a:t>
            </a:r>
          </a:p>
        </p:txBody>
      </p:sp>
      <p:sp>
        <p:nvSpPr>
          <p:cNvPr id="3" name="Pladsholder til indhold 2">
            <a:extLst>
              <a:ext uri="{FF2B5EF4-FFF2-40B4-BE49-F238E27FC236}">
                <a16:creationId xmlns:a16="http://schemas.microsoft.com/office/drawing/2014/main" id="{F1254439-301C-2A7B-7E50-64A98D4CA550}"/>
              </a:ext>
            </a:extLst>
          </p:cNvPr>
          <p:cNvSpPr>
            <a:spLocks noGrp="1"/>
          </p:cNvSpPr>
          <p:nvPr>
            <p:ph idx="1"/>
          </p:nvPr>
        </p:nvSpPr>
        <p:spPr/>
        <p:txBody>
          <a:bodyPr>
            <a:normAutofit/>
          </a:bodyPr>
          <a:lstStyle/>
          <a:p>
            <a:pPr marL="0" indent="0">
              <a:lnSpc>
                <a:spcPct val="114000"/>
              </a:lnSpc>
              <a:buNone/>
            </a:pPr>
            <a:r>
              <a:rPr lang="en-US" sz="1800" noProof="0" dirty="0"/>
              <a:t>Describe your solution. How and why does it work? Make sure the solution is clearly linked to the problem described on the previous slide.</a:t>
            </a:r>
          </a:p>
          <a:p>
            <a:pPr marL="0" indent="0">
              <a:lnSpc>
                <a:spcPct val="114000"/>
              </a:lnSpc>
              <a:buNone/>
            </a:pPr>
            <a:r>
              <a:rPr lang="en-US" sz="1800" dirty="0"/>
              <a:t>Describe the market and customers you are targeting.</a:t>
            </a:r>
            <a:endParaRPr lang="en-US" sz="1800" noProof="0" dirty="0"/>
          </a:p>
          <a:p>
            <a:pPr marL="0" indent="0">
              <a:lnSpc>
                <a:spcPct val="114000"/>
              </a:lnSpc>
              <a:buNone/>
            </a:pPr>
            <a:r>
              <a:rPr lang="en-US" sz="1800" noProof="0" dirty="0"/>
              <a:t>Use graphics, photos and text as you like.</a:t>
            </a:r>
          </a:p>
        </p:txBody>
      </p:sp>
    </p:spTree>
    <p:extLst>
      <p:ext uri="{BB962C8B-B14F-4D97-AF65-F5344CB8AC3E}">
        <p14:creationId xmlns:p14="http://schemas.microsoft.com/office/powerpoint/2010/main" val="1667506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278A7-798B-C32F-2B68-1772995E9D6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D3CC9F9-A385-98B8-A277-BA773BD96A27}"/>
              </a:ext>
            </a:extLst>
          </p:cNvPr>
          <p:cNvSpPr>
            <a:spLocks noGrp="1"/>
          </p:cNvSpPr>
          <p:nvPr>
            <p:ph type="title"/>
          </p:nvPr>
        </p:nvSpPr>
        <p:spPr/>
        <p:txBody>
          <a:bodyPr/>
          <a:lstStyle/>
          <a:p>
            <a:r>
              <a:rPr lang="en-US" noProof="0" dirty="0">
                <a:latin typeface="Aptos Black" panose="020B0004020202020204" pitchFamily="34" charset="0"/>
              </a:rPr>
              <a:t>Technology &amp; Competitive Edge</a:t>
            </a:r>
          </a:p>
        </p:txBody>
      </p:sp>
      <p:sp>
        <p:nvSpPr>
          <p:cNvPr id="3" name="Pladsholder til indhold 2">
            <a:extLst>
              <a:ext uri="{FF2B5EF4-FFF2-40B4-BE49-F238E27FC236}">
                <a16:creationId xmlns:a16="http://schemas.microsoft.com/office/drawing/2014/main" id="{D1C7277B-EA2A-95EE-8067-19A0C2F1903A}"/>
              </a:ext>
            </a:extLst>
          </p:cNvPr>
          <p:cNvSpPr>
            <a:spLocks noGrp="1"/>
          </p:cNvSpPr>
          <p:nvPr>
            <p:ph idx="1"/>
          </p:nvPr>
        </p:nvSpPr>
        <p:spPr/>
        <p:txBody>
          <a:bodyPr>
            <a:normAutofit/>
          </a:bodyPr>
          <a:lstStyle/>
          <a:p>
            <a:pPr marL="0" indent="0">
              <a:lnSpc>
                <a:spcPct val="114000"/>
              </a:lnSpc>
              <a:buNone/>
            </a:pPr>
            <a:r>
              <a:rPr lang="en-US" sz="1800" noProof="0" dirty="0"/>
              <a:t>Describe the technology that enables your solution and/or your competitive edge compared to competitors. What is new about your solution?</a:t>
            </a:r>
          </a:p>
          <a:p>
            <a:pPr marL="0" indent="0">
              <a:lnSpc>
                <a:spcPct val="114000"/>
              </a:lnSpc>
              <a:buNone/>
            </a:pPr>
            <a:r>
              <a:rPr lang="en-US" sz="1800" dirty="0"/>
              <a:t>Outline your IP strategy and current status. Have you already secured a patent, are you in the process of applying, or do you not intend to pursue patent protection?</a:t>
            </a:r>
          </a:p>
          <a:p>
            <a:pPr marL="0" indent="0">
              <a:lnSpc>
                <a:spcPct val="114000"/>
              </a:lnSpc>
              <a:buNone/>
            </a:pPr>
            <a:r>
              <a:rPr lang="en-US" sz="1800" noProof="0" dirty="0"/>
              <a:t>Use graphics, photos and text as you like.</a:t>
            </a:r>
          </a:p>
        </p:txBody>
      </p:sp>
    </p:spTree>
    <p:extLst>
      <p:ext uri="{BB962C8B-B14F-4D97-AF65-F5344CB8AC3E}">
        <p14:creationId xmlns:p14="http://schemas.microsoft.com/office/powerpoint/2010/main" val="3453328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2C046-ADDA-0859-7D34-DC53AC0B419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68B5531-89E3-C3AB-CB32-FE2F92353559}"/>
              </a:ext>
            </a:extLst>
          </p:cNvPr>
          <p:cNvSpPr>
            <a:spLocks noGrp="1"/>
          </p:cNvSpPr>
          <p:nvPr>
            <p:ph type="title"/>
          </p:nvPr>
        </p:nvSpPr>
        <p:spPr/>
        <p:txBody>
          <a:bodyPr/>
          <a:lstStyle/>
          <a:p>
            <a:r>
              <a:rPr lang="en-US" noProof="0" dirty="0">
                <a:latin typeface="Aptos Black" panose="020B0004020202020204" pitchFamily="34" charset="0"/>
              </a:rPr>
              <a:t>Product Development &amp; Prototype</a:t>
            </a:r>
          </a:p>
        </p:txBody>
      </p:sp>
      <p:sp>
        <p:nvSpPr>
          <p:cNvPr id="3" name="Pladsholder til indhold 2">
            <a:extLst>
              <a:ext uri="{FF2B5EF4-FFF2-40B4-BE49-F238E27FC236}">
                <a16:creationId xmlns:a16="http://schemas.microsoft.com/office/drawing/2014/main" id="{8B42A246-8BAD-CAF5-C70A-6EEDEC68A600}"/>
              </a:ext>
            </a:extLst>
          </p:cNvPr>
          <p:cNvSpPr>
            <a:spLocks noGrp="1"/>
          </p:cNvSpPr>
          <p:nvPr>
            <p:ph idx="1"/>
          </p:nvPr>
        </p:nvSpPr>
        <p:spPr/>
        <p:txBody>
          <a:bodyPr>
            <a:normAutofit/>
          </a:bodyPr>
          <a:lstStyle/>
          <a:p>
            <a:pPr marL="0" indent="0">
              <a:lnSpc>
                <a:spcPct val="114000"/>
              </a:lnSpc>
              <a:buNone/>
            </a:pPr>
            <a:r>
              <a:rPr lang="en-US" sz="1800" noProof="0" dirty="0"/>
              <a:t>Insert a short description of the current status of your product development. To what extent have you tested the product/prototype?</a:t>
            </a:r>
          </a:p>
          <a:p>
            <a:pPr marL="0" indent="0">
              <a:lnSpc>
                <a:spcPct val="114000"/>
              </a:lnSpc>
              <a:buNone/>
            </a:pPr>
            <a:r>
              <a:rPr lang="en-US" sz="1800" noProof="0" dirty="0"/>
              <a:t>Insert photo(s) of your prototype.</a:t>
            </a:r>
          </a:p>
        </p:txBody>
      </p:sp>
    </p:spTree>
    <p:extLst>
      <p:ext uri="{BB962C8B-B14F-4D97-AF65-F5344CB8AC3E}">
        <p14:creationId xmlns:p14="http://schemas.microsoft.com/office/powerpoint/2010/main" val="10082230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1560</TotalTime>
  <Words>1325</Words>
  <Application>Microsoft Office PowerPoint</Application>
  <PresentationFormat>Widescreen</PresentationFormat>
  <Paragraphs>191</Paragraphs>
  <Slides>23</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23</vt:i4>
      </vt:variant>
    </vt:vector>
  </HeadingPairs>
  <TitlesOfParts>
    <vt:vector size="28" baseType="lpstr">
      <vt:lpstr>Aptos</vt:lpstr>
      <vt:lpstr>Aptos Black</vt:lpstr>
      <vt:lpstr>Aptos Display</vt:lpstr>
      <vt:lpstr>Arial</vt:lpstr>
      <vt:lpstr>Office-tema</vt:lpstr>
      <vt:lpstr>Slidedeck Template </vt:lpstr>
      <vt:lpstr>Part 1</vt:lpstr>
      <vt:lpstr>How to use this document?</vt:lpstr>
      <vt:lpstr>Part 2</vt:lpstr>
      <vt:lpstr>Insert Company Name</vt:lpstr>
      <vt:lpstr>Problem</vt:lpstr>
      <vt:lpstr>Solution &amp; Market</vt:lpstr>
      <vt:lpstr>Technology &amp; Competitive Edge</vt:lpstr>
      <vt:lpstr>Product Development &amp; Prototype</vt:lpstr>
      <vt:lpstr>Customer Outreach</vt:lpstr>
      <vt:lpstr>Funding &amp; Financial Situation</vt:lpstr>
      <vt:lpstr>Team Founders &amp; Key Team Members</vt:lpstr>
      <vt:lpstr>Milestones Plan 6 to 12 months ahead</vt:lpstr>
      <vt:lpstr>Part 3</vt:lpstr>
      <vt:lpstr>PowerPoint-præsentation</vt:lpstr>
      <vt:lpstr>Problem</vt:lpstr>
      <vt:lpstr>Solution &amp; Market</vt:lpstr>
      <vt:lpstr>Technology &amp; Competitive Edge</vt:lpstr>
      <vt:lpstr>Product Development &amp; Prototype</vt:lpstr>
      <vt:lpstr>Customer Outreach</vt:lpstr>
      <vt:lpstr>Funding &amp; Financial Situation</vt:lpstr>
      <vt:lpstr>Team Founders &amp; Key Team Members</vt:lpstr>
      <vt:lpstr>Milestones Plan 6 to 12 months ahead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Mads Rømer Svendsen</dc:creator>
  <cp:lastModifiedBy>Mads Rømer Svendsen</cp:lastModifiedBy>
  <cp:revision>12</cp:revision>
  <dcterms:created xsi:type="dcterms:W3CDTF">2025-06-24T09:04:53Z</dcterms:created>
  <dcterms:modified xsi:type="dcterms:W3CDTF">2026-06-15T19:25:09Z</dcterms:modified>
</cp:coreProperties>
</file>